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4"/>
  </p:sldMasterIdLst>
  <p:notesMasterIdLst>
    <p:notesMasterId r:id="rId13"/>
  </p:notesMasterIdLst>
  <p:handoutMasterIdLst>
    <p:handoutMasterId r:id="rId14"/>
  </p:handoutMasterIdLst>
  <p:sldIdLst>
    <p:sldId id="266" r:id="rId5"/>
    <p:sldId id="267" r:id="rId6"/>
    <p:sldId id="258" r:id="rId7"/>
    <p:sldId id="268" r:id="rId8"/>
    <p:sldId id="269" r:id="rId9"/>
    <p:sldId id="270" r:id="rId10"/>
    <p:sldId id="271" r:id="rId11"/>
    <p:sldId id="272"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AE2A"/>
    <a:srgbClr val="00539B"/>
    <a:srgbClr val="0077C8"/>
    <a:srgbClr val="012486"/>
    <a:srgbClr val="3BA42A"/>
    <a:srgbClr val="118633"/>
    <a:srgbClr val="47AF38"/>
    <a:srgbClr val="00A16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7BCC22-7D40-4145-BAA2-4EE85AEDBB36}" v="6" dt="2025-06-13T19:16:40.2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94694" autoAdjust="0"/>
  </p:normalViewPr>
  <p:slideViewPr>
    <p:cSldViewPr snapToGrid="0" snapToObjects="1">
      <p:cViewPr varScale="1">
        <p:scale>
          <a:sx n="102" d="100"/>
          <a:sy n="102" d="100"/>
        </p:scale>
        <p:origin x="180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73" d="100"/>
          <a:sy n="73" d="100"/>
        </p:scale>
        <p:origin x="317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774D2C4-127C-4360-BBB5-042742FD1C82}" type="datetimeFigureOut">
              <a:rPr lang="en-US" smtClean="0">
                <a:latin typeface="Arial" panose="020B0604020202020204" pitchFamily="34" charset="0"/>
              </a:rPr>
              <a:t>8/1/2025</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1FBE6DA-F82B-4FDB-9AEC-B28E6638CED2}" type="slidenum">
              <a:rPr lang="en-US" smtClean="0">
                <a:latin typeface="Arial" panose="020B0604020202020204" pitchFamily="34" charset="0"/>
              </a:rPr>
              <a:t>‹#›</a:t>
            </a:fld>
            <a:endParaRPr lang="en-US" dirty="0">
              <a:latin typeface="Arial" panose="020B0604020202020204" pitchFamily="34" charset="0"/>
            </a:endParaRPr>
          </a:p>
        </p:txBody>
      </p:sp>
    </p:spTree>
    <p:extLst>
      <p:ext uri="{BB962C8B-B14F-4D97-AF65-F5344CB8AC3E}">
        <p14:creationId xmlns:p14="http://schemas.microsoft.com/office/powerpoint/2010/main" val="26050921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Arial" panose="020B0604020202020204" pitchFamily="34" charset="0"/>
              </a:defRPr>
            </a:lvl1pPr>
          </a:lstStyle>
          <a:p>
            <a:fld id="{6781DB74-6EF2-4759-9BC1-38FE02B32512}" type="datetimeFigureOut">
              <a:rPr lang="en-US" smtClean="0"/>
              <a:pPr/>
              <a:t>8/1/2025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99F89A11-15DC-4DBE-A120-3D07A0020CD2}" type="slidenum">
              <a:rPr lang="en-US" smtClean="0"/>
              <a:pPr/>
              <a:t>‹#›</a:t>
            </a:fld>
            <a:endParaRPr lang="en-US" dirty="0"/>
          </a:p>
        </p:txBody>
      </p:sp>
    </p:spTree>
    <p:extLst>
      <p:ext uri="{BB962C8B-B14F-4D97-AF65-F5344CB8AC3E}">
        <p14:creationId xmlns:p14="http://schemas.microsoft.com/office/powerpoint/2010/main" val="3796249816"/>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5" name="Picture 4" descr="diagonal-stripe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2577776"/>
          </a:xfrm>
          <a:prstGeom prst="rect">
            <a:avLst/>
          </a:prstGeom>
        </p:spPr>
      </p:pic>
      <p:sp>
        <p:nvSpPr>
          <p:cNvPr id="8" name="Title 1"/>
          <p:cNvSpPr>
            <a:spLocks noGrp="1"/>
          </p:cNvSpPr>
          <p:nvPr>
            <p:ph type="ctrTitle"/>
          </p:nvPr>
        </p:nvSpPr>
        <p:spPr>
          <a:xfrm>
            <a:off x="588677" y="1417378"/>
            <a:ext cx="1859555" cy="384721"/>
          </a:xfrm>
          <a:solidFill>
            <a:srgbClr val="3FAE2A"/>
          </a:solidFill>
        </p:spPr>
        <p:txBody>
          <a:bodyPr wrap="square" lIns="91440" bIns="91440" anchor="ctr" anchorCtr="0">
            <a:spAutoFit/>
          </a:bodyPr>
          <a:lstStyle>
            <a:lvl1pPr>
              <a:defRPr lang="en-US" sz="1700" dirty="0">
                <a:solidFill>
                  <a:schemeClr val="bg1"/>
                </a:solidFill>
              </a:defRPr>
            </a:lvl1pPr>
          </a:lstStyle>
          <a:p>
            <a:pPr algn="l"/>
            <a:r>
              <a:rPr lang="en-US" sz="1600">
                <a:solidFill>
                  <a:schemeClr val="bg1"/>
                </a:solidFill>
                <a:latin typeface="Arial"/>
                <a:cs typeface="Arial"/>
              </a:rPr>
              <a:t>Click to edit Master title style</a:t>
            </a:r>
            <a:endParaRPr lang="en-US" sz="1600" dirty="0">
              <a:solidFill>
                <a:schemeClr val="bg1"/>
              </a:solidFill>
              <a:latin typeface="Arial"/>
              <a:cs typeface="Arial"/>
            </a:endParaRPr>
          </a:p>
        </p:txBody>
      </p:sp>
      <p:sp>
        <p:nvSpPr>
          <p:cNvPr id="9" name="Subtitle 2"/>
          <p:cNvSpPr>
            <a:spLocks noGrp="1"/>
          </p:cNvSpPr>
          <p:nvPr>
            <p:ph type="subTitle" idx="1"/>
          </p:nvPr>
        </p:nvSpPr>
        <p:spPr>
          <a:xfrm>
            <a:off x="588677" y="2055313"/>
            <a:ext cx="7770906" cy="553998"/>
          </a:xfrm>
        </p:spPr>
        <p:txBody>
          <a:bodyPr wrap="square" lIns="91440" tIns="0" rIns="0" bIns="0">
            <a:spAutoFit/>
          </a:bodyPr>
          <a:lstStyle>
            <a:lvl1pPr marL="0" indent="0">
              <a:buNone/>
              <a:defRPr b="0">
                <a:solidFill>
                  <a:schemeClr val="tx1"/>
                </a:solidFill>
              </a:defRPr>
            </a:lvl1pPr>
          </a:lstStyle>
          <a:p>
            <a:pPr algn="l"/>
            <a:r>
              <a:rPr lang="en-US" sz="3600" b="1">
                <a:solidFill>
                  <a:srgbClr val="FFFFFF"/>
                </a:solidFill>
                <a:latin typeface="Arial"/>
                <a:cs typeface="Arial"/>
              </a:rPr>
              <a:t>Click to edit Master subtitle style</a:t>
            </a:r>
            <a:endParaRPr lang="en-US" sz="3600" b="1" dirty="0">
              <a:solidFill>
                <a:srgbClr val="FFFFFF"/>
              </a:solidFill>
              <a:latin typeface="Arial"/>
              <a:cs typeface="Arial"/>
            </a:endParaRPr>
          </a:p>
        </p:txBody>
      </p:sp>
      <p:pic>
        <p:nvPicPr>
          <p:cNvPr id="29" name="Picture 3" descr="K:\Work Archives\PHS\THR branding\Logos\THR logos\THR Logo rgb.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881801" y="6268482"/>
            <a:ext cx="1918082" cy="40233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70DCFFC2-F340-C449-AFC2-09B3075944BB}"/>
              </a:ext>
            </a:extLst>
          </p:cNvPr>
          <p:cNvSpPr txBox="1"/>
          <p:nvPr/>
        </p:nvSpPr>
        <p:spPr>
          <a:xfrm>
            <a:off x="588678" y="6451509"/>
            <a:ext cx="3696022" cy="215444"/>
          </a:xfrm>
          <a:prstGeom prst="rect">
            <a:avLst/>
          </a:prstGeom>
          <a:noFill/>
        </p:spPr>
        <p:txBody>
          <a:bodyPr wrap="square" rtlCol="0">
            <a:spAutoFit/>
          </a:bodyPr>
          <a:lstStyle/>
          <a:p>
            <a:r>
              <a:rPr lang="en-US" sz="800" b="0" i="0" u="none" strike="noStrike" dirty="0">
                <a:solidFill>
                  <a:schemeClr val="tx1"/>
                </a:solidFill>
                <a:effectLst/>
                <a:latin typeface="Arial" panose="020B0604020202020204" pitchFamily="34" charset="0"/>
              </a:rPr>
              <a:t>Confidential and proprietary. All rights reserved.</a:t>
            </a:r>
            <a:endParaRPr lang="en-US" sz="800" dirty="0">
              <a:solidFill>
                <a:schemeClr val="tx1"/>
              </a:solidFill>
            </a:endParaRPr>
          </a:p>
        </p:txBody>
      </p:sp>
    </p:spTree>
    <p:extLst>
      <p:ext uri="{BB962C8B-B14F-4D97-AF65-F5344CB8AC3E}">
        <p14:creationId xmlns:p14="http://schemas.microsoft.com/office/powerpoint/2010/main" val="212385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diagonal-stripe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2577776"/>
          </a:xfrm>
          <a:prstGeom prst="rect">
            <a:avLst/>
          </a:prstGeom>
        </p:spPr>
      </p:pic>
      <p:sp>
        <p:nvSpPr>
          <p:cNvPr id="8" name="Rectangle 7"/>
          <p:cNvSpPr/>
          <p:nvPr/>
        </p:nvSpPr>
        <p:spPr>
          <a:xfrm>
            <a:off x="0" y="6223819"/>
            <a:ext cx="9151471" cy="641652"/>
          </a:xfrm>
          <a:prstGeom prst="rect">
            <a:avLst/>
          </a:prstGeom>
          <a:gradFill flip="none" rotWithShape="1">
            <a:gsLst>
              <a:gs pos="0">
                <a:srgbClr val="00539B"/>
              </a:gs>
              <a:gs pos="100000">
                <a:srgbClr val="0077C8"/>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p:nvSpPr>
        <p:spPr>
          <a:xfrm>
            <a:off x="-7470" y="6158826"/>
            <a:ext cx="9158942" cy="74701"/>
          </a:xfrm>
          <a:prstGeom prst="rect">
            <a:avLst/>
          </a:prstGeom>
          <a:solidFill>
            <a:srgbClr val="3FAE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lide Number Placeholder 5"/>
          <p:cNvSpPr>
            <a:spLocks noGrp="1"/>
          </p:cNvSpPr>
          <p:nvPr>
            <p:ph type="sldNum" sz="quarter" idx="12"/>
          </p:nvPr>
        </p:nvSpPr>
        <p:spPr>
          <a:xfrm>
            <a:off x="238125" y="6356350"/>
            <a:ext cx="561975" cy="365125"/>
          </a:xfrm>
        </p:spPr>
        <p:txBody>
          <a:bodyPr/>
          <a:lstStyle>
            <a:lvl1pPr algn="l">
              <a:defRPr>
                <a:solidFill>
                  <a:schemeClr val="bg1"/>
                </a:solidFill>
              </a:defRPr>
            </a:lvl1pPr>
          </a:lstStyle>
          <a:p>
            <a:fld id="{BCBF9873-87BF-3E40-B65C-4328474BB062}" type="slidenum">
              <a:rPr lang="en-US" smtClean="0"/>
              <a:pPr/>
              <a:t>‹#›</a:t>
            </a:fld>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3" name="Picture 2" descr="K:\Work Archives\PHS\THR branding\Logos\THR logos\THR Logo whit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94934" y="6376014"/>
            <a:ext cx="1616445" cy="33906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7C17510C-658F-F253-E503-4A4B8DF62376}"/>
              </a:ext>
            </a:extLst>
          </p:cNvPr>
          <p:cNvSpPr txBox="1"/>
          <p:nvPr/>
        </p:nvSpPr>
        <p:spPr>
          <a:xfrm>
            <a:off x="1038224" y="6441349"/>
            <a:ext cx="3246475"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Tree>
    <p:extLst>
      <p:ext uri="{BB962C8B-B14F-4D97-AF65-F5344CB8AC3E}">
        <p14:creationId xmlns:p14="http://schemas.microsoft.com/office/powerpoint/2010/main" val="3414499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diagonal-stripe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2577776"/>
          </a:xfrm>
          <a:prstGeom prst="rect">
            <a:avLst/>
          </a:prstGeom>
        </p:spPr>
      </p:pic>
      <p:sp>
        <p:nvSpPr>
          <p:cNvPr id="8" name="Rectangle 7"/>
          <p:cNvSpPr/>
          <p:nvPr/>
        </p:nvSpPr>
        <p:spPr>
          <a:xfrm>
            <a:off x="0" y="6223819"/>
            <a:ext cx="9151471" cy="641652"/>
          </a:xfrm>
          <a:prstGeom prst="rect">
            <a:avLst/>
          </a:prstGeom>
          <a:gradFill flip="none" rotWithShape="1">
            <a:gsLst>
              <a:gs pos="0">
                <a:srgbClr val="00539B"/>
              </a:gs>
              <a:gs pos="100000">
                <a:srgbClr val="0077C8"/>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p:nvSpPr>
        <p:spPr>
          <a:xfrm>
            <a:off x="-7470" y="6158826"/>
            <a:ext cx="9158942" cy="74701"/>
          </a:xfrm>
          <a:prstGeom prst="rect">
            <a:avLst/>
          </a:prstGeom>
          <a:solidFill>
            <a:srgbClr val="3FAE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lide Number Placeholder 5"/>
          <p:cNvSpPr>
            <a:spLocks noGrp="1"/>
          </p:cNvSpPr>
          <p:nvPr>
            <p:ph type="sldNum" sz="quarter" idx="12"/>
          </p:nvPr>
        </p:nvSpPr>
        <p:spPr>
          <a:xfrm>
            <a:off x="238125" y="6356350"/>
            <a:ext cx="561975" cy="365125"/>
          </a:xfrm>
        </p:spPr>
        <p:txBody>
          <a:bodyPr/>
          <a:lstStyle>
            <a:lvl1pPr algn="l">
              <a:defRPr>
                <a:solidFill>
                  <a:schemeClr val="bg1"/>
                </a:solidFill>
              </a:defRPr>
            </a:lvl1pPr>
          </a:lstStyle>
          <a:p>
            <a:fld id="{BCBF9873-87BF-3E40-B65C-4328474BB062}" type="slidenum">
              <a:rPr lang="en-US" smtClean="0"/>
              <a:pPr/>
              <a:t>‹#›</a:t>
            </a:fld>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33" name="Picture 2" descr="K:\Work Archives\PHS\THR branding\Logos\THR logos\THR Logo whit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94934" y="6376014"/>
            <a:ext cx="1616445" cy="33906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4147CFA3-4AD4-2DAE-ABB0-57FD0C25F232}"/>
              </a:ext>
            </a:extLst>
          </p:cNvPr>
          <p:cNvSpPr txBox="1"/>
          <p:nvPr/>
        </p:nvSpPr>
        <p:spPr>
          <a:xfrm>
            <a:off x="1038224" y="6441349"/>
            <a:ext cx="3246475"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Tree>
    <p:extLst>
      <p:ext uri="{BB962C8B-B14F-4D97-AF65-F5344CB8AC3E}">
        <p14:creationId xmlns:p14="http://schemas.microsoft.com/office/powerpoint/2010/main" val="1248390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pic>
        <p:nvPicPr>
          <p:cNvPr id="15" name="Picture 14" descr="diagonal-stripe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2577776"/>
          </a:xfrm>
          <a:prstGeom prst="rect">
            <a:avLst/>
          </a:prstGeom>
        </p:spPr>
      </p:pic>
      <p:sp>
        <p:nvSpPr>
          <p:cNvPr id="8" name="Rectangle 7"/>
          <p:cNvSpPr/>
          <p:nvPr/>
        </p:nvSpPr>
        <p:spPr>
          <a:xfrm>
            <a:off x="0" y="6223819"/>
            <a:ext cx="9151471" cy="641652"/>
          </a:xfrm>
          <a:prstGeom prst="rect">
            <a:avLst/>
          </a:prstGeom>
          <a:gradFill flip="none" rotWithShape="1">
            <a:gsLst>
              <a:gs pos="0">
                <a:srgbClr val="00539B"/>
              </a:gs>
              <a:gs pos="100000">
                <a:srgbClr val="0077C8"/>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p:cNvSpPr/>
          <p:nvPr/>
        </p:nvSpPr>
        <p:spPr>
          <a:xfrm>
            <a:off x="-7470" y="6158826"/>
            <a:ext cx="9158942" cy="74701"/>
          </a:xfrm>
          <a:prstGeom prst="rect">
            <a:avLst/>
          </a:prstGeom>
          <a:solidFill>
            <a:srgbClr val="3FAE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Title 1"/>
          <p:cNvSpPr>
            <a:spLocks noGrp="1"/>
          </p:cNvSpPr>
          <p:nvPr>
            <p:ph type="title"/>
          </p:nvPr>
        </p:nvSpPr>
        <p:spPr>
          <a:xfrm>
            <a:off x="322730" y="291380"/>
            <a:ext cx="8498540" cy="646331"/>
          </a:xfrm>
        </p:spPr>
        <p:txBody>
          <a:bodyPr wrap="square">
            <a:spAutoFit/>
          </a:bodyPr>
          <a:lstStyle>
            <a:lvl1pPr algn="l">
              <a:defRPr sz="3600" b="1">
                <a:solidFill>
                  <a:schemeClr val="tx1"/>
                </a:solidFill>
                <a:latin typeface="Arial"/>
                <a:cs typeface="Arial"/>
              </a:defRPr>
            </a:lvl1pPr>
          </a:lstStyle>
          <a:p>
            <a:r>
              <a:rPr lang="en-US"/>
              <a:t>Click to edit Master title style</a:t>
            </a:r>
            <a:endParaRPr lang="en-US" dirty="0"/>
          </a:p>
        </p:txBody>
      </p:sp>
      <p:sp>
        <p:nvSpPr>
          <p:cNvPr id="14" name="Content Placeholder 2"/>
          <p:cNvSpPr>
            <a:spLocks noGrp="1"/>
          </p:cNvSpPr>
          <p:nvPr>
            <p:ph idx="1"/>
          </p:nvPr>
        </p:nvSpPr>
        <p:spPr>
          <a:xfrm>
            <a:off x="322730" y="1419412"/>
            <a:ext cx="8498540" cy="41760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Slide Number Placeholder 5"/>
          <p:cNvSpPr>
            <a:spLocks noGrp="1"/>
          </p:cNvSpPr>
          <p:nvPr>
            <p:ph type="sldNum" sz="quarter" idx="12"/>
          </p:nvPr>
        </p:nvSpPr>
        <p:spPr>
          <a:xfrm>
            <a:off x="238125" y="6356350"/>
            <a:ext cx="561975" cy="365125"/>
          </a:xfrm>
        </p:spPr>
        <p:txBody>
          <a:bodyPr/>
          <a:lstStyle>
            <a:lvl1pPr algn="l">
              <a:defRPr>
                <a:solidFill>
                  <a:schemeClr val="bg1"/>
                </a:solidFill>
              </a:defRPr>
            </a:lvl1pPr>
          </a:lstStyle>
          <a:p>
            <a:fld id="{BCBF9873-87BF-3E40-B65C-4328474BB062}" type="slidenum">
              <a:rPr lang="en-US" smtClean="0"/>
              <a:pPr/>
              <a:t>‹#›</a:t>
            </a:fld>
            <a:endParaRPr lang="en-US"/>
          </a:p>
        </p:txBody>
      </p:sp>
      <p:pic>
        <p:nvPicPr>
          <p:cNvPr id="35" name="Picture 2" descr="K:\Work Archives\PHS\THR branding\Logos\THR logos\THR Logo whit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94934" y="6376014"/>
            <a:ext cx="1616445" cy="33906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2CD1AE4C-E41A-B19C-B458-F5A30805A4B7}"/>
              </a:ext>
            </a:extLst>
          </p:cNvPr>
          <p:cNvSpPr txBox="1"/>
          <p:nvPr/>
        </p:nvSpPr>
        <p:spPr>
          <a:xfrm>
            <a:off x="1038224" y="6441349"/>
            <a:ext cx="3246475"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Tree>
    <p:extLst>
      <p:ext uri="{BB962C8B-B14F-4D97-AF65-F5344CB8AC3E}">
        <p14:creationId xmlns:p14="http://schemas.microsoft.com/office/powerpoint/2010/main" val="549220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pic>
        <p:nvPicPr>
          <p:cNvPr id="10" name="Picture 9" descr="diagonal-stripe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2577776"/>
          </a:xfrm>
          <a:prstGeom prst="rect">
            <a:avLst/>
          </a:prstGeom>
        </p:spPr>
      </p:pic>
      <p:sp>
        <p:nvSpPr>
          <p:cNvPr id="11" name="Rectangle 10"/>
          <p:cNvSpPr/>
          <p:nvPr/>
        </p:nvSpPr>
        <p:spPr>
          <a:xfrm>
            <a:off x="0" y="6223819"/>
            <a:ext cx="9151471" cy="641652"/>
          </a:xfrm>
          <a:prstGeom prst="rect">
            <a:avLst/>
          </a:prstGeom>
          <a:gradFill flip="none" rotWithShape="1">
            <a:gsLst>
              <a:gs pos="0">
                <a:srgbClr val="00539B"/>
              </a:gs>
              <a:gs pos="100000">
                <a:srgbClr val="0077C8"/>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Rectangle 11"/>
          <p:cNvSpPr/>
          <p:nvPr/>
        </p:nvSpPr>
        <p:spPr>
          <a:xfrm>
            <a:off x="-7470" y="6158826"/>
            <a:ext cx="9158942" cy="74701"/>
          </a:xfrm>
          <a:prstGeom prst="rect">
            <a:avLst/>
          </a:prstGeom>
          <a:solidFill>
            <a:srgbClr val="3FAE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Slide Number Placeholder 5"/>
          <p:cNvSpPr>
            <a:spLocks noGrp="1"/>
          </p:cNvSpPr>
          <p:nvPr>
            <p:ph type="sldNum" sz="quarter" idx="12"/>
          </p:nvPr>
        </p:nvSpPr>
        <p:spPr>
          <a:xfrm>
            <a:off x="238125" y="6356350"/>
            <a:ext cx="561975" cy="365125"/>
          </a:xfrm>
        </p:spPr>
        <p:txBody>
          <a:bodyPr/>
          <a:lstStyle>
            <a:lvl1pPr algn="l">
              <a:defRPr>
                <a:solidFill>
                  <a:schemeClr val="bg1"/>
                </a:solidFill>
              </a:defRPr>
            </a:lvl1pPr>
          </a:lstStyle>
          <a:p>
            <a:fld id="{BCBF9873-87BF-3E40-B65C-4328474BB062}" type="slidenum">
              <a:rPr lang="en-US" smtClean="0"/>
              <a:pPr/>
              <a:t>‹#›</a:t>
            </a:fld>
            <a:endParaRPr lang="en-US"/>
          </a:p>
        </p:txBody>
      </p:sp>
      <p:sp>
        <p:nvSpPr>
          <p:cNvPr id="17" name="Title 1"/>
          <p:cNvSpPr>
            <a:spLocks noGrp="1"/>
          </p:cNvSpPr>
          <p:nvPr>
            <p:ph type="title"/>
          </p:nvPr>
        </p:nvSpPr>
        <p:spPr>
          <a:xfrm>
            <a:off x="623888" y="1304982"/>
            <a:ext cx="7886700" cy="2852737"/>
          </a:xfrm>
        </p:spPr>
        <p:txBody>
          <a:bodyPr anchor="b"/>
          <a:lstStyle>
            <a:lvl1pPr algn="l">
              <a:defRPr sz="6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18" name="Text Placeholder 2"/>
          <p:cNvSpPr>
            <a:spLocks noGrp="1"/>
          </p:cNvSpPr>
          <p:nvPr>
            <p:ph type="body" idx="1"/>
          </p:nvPr>
        </p:nvSpPr>
        <p:spPr>
          <a:xfrm>
            <a:off x="623888" y="4184707"/>
            <a:ext cx="7886700" cy="1500187"/>
          </a:xfrm>
        </p:spPr>
        <p:txBody>
          <a:bodyPr/>
          <a:lstStyle>
            <a:lvl1pPr marL="0" indent="0">
              <a:buNone/>
              <a:defRPr sz="2400">
                <a:solidFill>
                  <a:schemeClr val="tx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38" name="Picture 2" descr="K:\Work Archives\PHS\THR branding\Logos\THR logos\THR Logo whit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94934" y="6376014"/>
            <a:ext cx="1616445" cy="33906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EB7D0F07-F3BF-1A35-141C-AE4554723BD5}"/>
              </a:ext>
            </a:extLst>
          </p:cNvPr>
          <p:cNvSpPr txBox="1"/>
          <p:nvPr/>
        </p:nvSpPr>
        <p:spPr>
          <a:xfrm>
            <a:off x="1038224" y="6441349"/>
            <a:ext cx="3246475"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5" name="Rectangle 4">
            <a:extLst>
              <a:ext uri="{FF2B5EF4-FFF2-40B4-BE49-F238E27FC236}">
                <a16:creationId xmlns:a16="http://schemas.microsoft.com/office/drawing/2014/main" id="{3D79F7B5-D59B-9A69-38D2-D7913DCB2194}"/>
              </a:ext>
            </a:extLst>
          </p:cNvPr>
          <p:cNvSpPr/>
          <p:nvPr/>
        </p:nvSpPr>
        <p:spPr>
          <a:xfrm>
            <a:off x="-7470" y="6158826"/>
            <a:ext cx="9158942" cy="74701"/>
          </a:xfrm>
          <a:prstGeom prst="rect">
            <a:avLst/>
          </a:prstGeom>
          <a:solidFill>
            <a:srgbClr val="3FAE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34083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diagonal-stripe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2577776"/>
          </a:xfrm>
          <a:prstGeom prst="rect">
            <a:avLst/>
          </a:prstGeom>
        </p:spPr>
      </p:pic>
      <p:sp>
        <p:nvSpPr>
          <p:cNvPr id="9" name="Rectangle 8"/>
          <p:cNvSpPr/>
          <p:nvPr/>
        </p:nvSpPr>
        <p:spPr>
          <a:xfrm>
            <a:off x="0" y="6223819"/>
            <a:ext cx="9151471" cy="641652"/>
          </a:xfrm>
          <a:prstGeom prst="rect">
            <a:avLst/>
          </a:prstGeom>
          <a:gradFill flip="none" rotWithShape="1">
            <a:gsLst>
              <a:gs pos="0">
                <a:srgbClr val="00539B"/>
              </a:gs>
              <a:gs pos="100000">
                <a:srgbClr val="0077C8"/>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p:cNvSpPr/>
          <p:nvPr/>
        </p:nvSpPr>
        <p:spPr>
          <a:xfrm>
            <a:off x="-7470" y="6158826"/>
            <a:ext cx="9158942" cy="74701"/>
          </a:xfrm>
          <a:prstGeom prst="rect">
            <a:avLst/>
          </a:prstGeom>
          <a:solidFill>
            <a:srgbClr val="3FAE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Slide Number Placeholder 5"/>
          <p:cNvSpPr>
            <a:spLocks noGrp="1"/>
          </p:cNvSpPr>
          <p:nvPr>
            <p:ph type="sldNum" sz="quarter" idx="12"/>
          </p:nvPr>
        </p:nvSpPr>
        <p:spPr>
          <a:xfrm>
            <a:off x="238125" y="6356350"/>
            <a:ext cx="561975" cy="365125"/>
          </a:xfrm>
        </p:spPr>
        <p:txBody>
          <a:bodyPr/>
          <a:lstStyle>
            <a:lvl1pPr algn="l">
              <a:defRPr>
                <a:solidFill>
                  <a:schemeClr val="bg1"/>
                </a:solidFill>
              </a:defRPr>
            </a:lvl1pPr>
          </a:lstStyle>
          <a:p>
            <a:fld id="{BCBF9873-87BF-3E40-B65C-4328474BB062}" type="slidenum">
              <a:rPr lang="en-US" smtClean="0"/>
              <a:pPr/>
              <a:t>‹#›</a:t>
            </a:fld>
            <a:endParaRPr lang="en-US"/>
          </a:p>
        </p:txBody>
      </p:sp>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4" name="Picture 2" descr="K:\Work Archives\PHS\THR branding\Logos\THR logos\THR Logo whit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94934" y="6376014"/>
            <a:ext cx="1616445" cy="33906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9286230A-6A34-0602-C9BF-0EA5FA3A057F}"/>
              </a:ext>
            </a:extLst>
          </p:cNvPr>
          <p:cNvSpPr txBox="1"/>
          <p:nvPr/>
        </p:nvSpPr>
        <p:spPr>
          <a:xfrm>
            <a:off x="1038224" y="6441349"/>
            <a:ext cx="3246475"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Tree>
    <p:extLst>
      <p:ext uri="{BB962C8B-B14F-4D97-AF65-F5344CB8AC3E}">
        <p14:creationId xmlns:p14="http://schemas.microsoft.com/office/powerpoint/2010/main" val="2681425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6" name="Picture 15" descr="diagonal-stripe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2577776"/>
          </a:xfrm>
          <a:prstGeom prst="rect">
            <a:avLst/>
          </a:prstGeom>
        </p:spPr>
      </p:pic>
      <p:sp>
        <p:nvSpPr>
          <p:cNvPr id="17" name="Rectangle 16"/>
          <p:cNvSpPr/>
          <p:nvPr/>
        </p:nvSpPr>
        <p:spPr>
          <a:xfrm>
            <a:off x="0" y="6223819"/>
            <a:ext cx="9151471" cy="641652"/>
          </a:xfrm>
          <a:prstGeom prst="rect">
            <a:avLst/>
          </a:prstGeom>
          <a:gradFill flip="none" rotWithShape="1">
            <a:gsLst>
              <a:gs pos="0">
                <a:srgbClr val="00539B"/>
              </a:gs>
              <a:gs pos="100000">
                <a:srgbClr val="0077C8"/>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 name="Rectangle 17"/>
          <p:cNvSpPr/>
          <p:nvPr/>
        </p:nvSpPr>
        <p:spPr>
          <a:xfrm>
            <a:off x="-7470" y="6158826"/>
            <a:ext cx="9158942" cy="74701"/>
          </a:xfrm>
          <a:prstGeom prst="rect">
            <a:avLst/>
          </a:prstGeom>
          <a:solidFill>
            <a:srgbClr val="3FAE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 name="Slide Number Placeholder 5"/>
          <p:cNvSpPr>
            <a:spLocks noGrp="1"/>
          </p:cNvSpPr>
          <p:nvPr>
            <p:ph type="sldNum" sz="quarter" idx="12"/>
          </p:nvPr>
        </p:nvSpPr>
        <p:spPr>
          <a:xfrm>
            <a:off x="238125" y="6356350"/>
            <a:ext cx="561975" cy="365125"/>
          </a:xfrm>
        </p:spPr>
        <p:txBody>
          <a:bodyPr/>
          <a:lstStyle>
            <a:lvl1pPr algn="l">
              <a:defRPr>
                <a:solidFill>
                  <a:schemeClr val="bg1"/>
                </a:solidFill>
              </a:defRPr>
            </a:lvl1pPr>
          </a:lstStyle>
          <a:p>
            <a:fld id="{BCBF9873-87BF-3E40-B65C-4328474BB062}" type="slidenum">
              <a:rPr lang="en-US" smtClean="0"/>
              <a:pPr/>
              <a:t>‹#›</a:t>
            </a:fld>
            <a:endParaRPr lang="en-US"/>
          </a:p>
        </p:txBody>
      </p:sp>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8" name="Picture 2" descr="K:\Work Archives\PHS\THR branding\Logos\THR logos\THR Logo whit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94934" y="6376014"/>
            <a:ext cx="1616445" cy="33906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80ECAFA2-F12B-4253-0504-0FB61EBD4AFE}"/>
              </a:ext>
            </a:extLst>
          </p:cNvPr>
          <p:cNvSpPr txBox="1"/>
          <p:nvPr/>
        </p:nvSpPr>
        <p:spPr>
          <a:xfrm>
            <a:off x="1038224" y="6441349"/>
            <a:ext cx="3246475"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Tree>
    <p:extLst>
      <p:ext uri="{BB962C8B-B14F-4D97-AF65-F5344CB8AC3E}">
        <p14:creationId xmlns:p14="http://schemas.microsoft.com/office/powerpoint/2010/main" val="174668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pic>
        <p:nvPicPr>
          <p:cNvPr id="9" name="Picture 8" descr="diagonal-stripe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2577776"/>
          </a:xfrm>
          <a:prstGeom prst="rect">
            <a:avLst/>
          </a:prstGeom>
        </p:spPr>
      </p:pic>
      <p:sp>
        <p:nvSpPr>
          <p:cNvPr id="8" name="Subtitle 2"/>
          <p:cNvSpPr>
            <a:spLocks noGrp="1"/>
          </p:cNvSpPr>
          <p:nvPr>
            <p:ph type="subTitle" idx="1"/>
          </p:nvPr>
        </p:nvSpPr>
        <p:spPr>
          <a:xfrm>
            <a:off x="588677" y="2055313"/>
            <a:ext cx="7770906" cy="553998"/>
          </a:xfrm>
        </p:spPr>
        <p:txBody>
          <a:bodyPr wrap="square" lIns="91440" tIns="0" rIns="0" bIns="0">
            <a:spAutoFit/>
          </a:bodyPr>
          <a:lstStyle>
            <a:lvl1pPr marL="0" indent="0">
              <a:buNone/>
              <a:defRPr b="0">
                <a:solidFill>
                  <a:schemeClr val="tx1"/>
                </a:solidFill>
              </a:defRPr>
            </a:lvl1pPr>
          </a:lstStyle>
          <a:p>
            <a:pPr algn="l"/>
            <a:r>
              <a:rPr lang="en-US" sz="3600" b="1" dirty="0">
                <a:solidFill>
                  <a:srgbClr val="FFFFFF"/>
                </a:solidFill>
                <a:latin typeface="Arial"/>
                <a:cs typeface="Arial"/>
              </a:rPr>
              <a:t>Click to edit Master subtitle style</a:t>
            </a:r>
          </a:p>
        </p:txBody>
      </p:sp>
      <p:sp>
        <p:nvSpPr>
          <p:cNvPr id="11" name="Title 1"/>
          <p:cNvSpPr>
            <a:spLocks noGrp="1"/>
          </p:cNvSpPr>
          <p:nvPr>
            <p:ph type="ctrTitle"/>
          </p:nvPr>
        </p:nvSpPr>
        <p:spPr>
          <a:xfrm>
            <a:off x="588677" y="1417378"/>
            <a:ext cx="1859555" cy="384721"/>
          </a:xfrm>
          <a:solidFill>
            <a:srgbClr val="3FAE2A"/>
          </a:solidFill>
        </p:spPr>
        <p:txBody>
          <a:bodyPr wrap="square" lIns="91440" bIns="91440" anchor="ctr" anchorCtr="0">
            <a:spAutoFit/>
          </a:bodyPr>
          <a:lstStyle>
            <a:lvl1pPr>
              <a:defRPr lang="en-US" sz="1700" dirty="0">
                <a:solidFill>
                  <a:schemeClr val="bg1"/>
                </a:solidFill>
              </a:defRPr>
            </a:lvl1pPr>
          </a:lstStyle>
          <a:p>
            <a:pPr algn="l"/>
            <a:r>
              <a:rPr lang="en-US" sz="1600" dirty="0">
                <a:solidFill>
                  <a:schemeClr val="bg1"/>
                </a:solidFill>
                <a:latin typeface="Arial"/>
                <a:cs typeface="Arial"/>
              </a:rPr>
              <a:t>Click to edit Master title style</a:t>
            </a:r>
          </a:p>
        </p:txBody>
      </p:sp>
      <p:pic>
        <p:nvPicPr>
          <p:cNvPr id="30" name="Picture 3" descr="K:\Work Archives\PHS\THR branding\Logos\THR logos\THR Logo rg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81801" y="6268482"/>
            <a:ext cx="1918082" cy="40233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6C2DE4ED-DD57-4F1B-64C7-AE22455B1F6F}"/>
              </a:ext>
            </a:extLst>
          </p:cNvPr>
          <p:cNvSpPr txBox="1"/>
          <p:nvPr/>
        </p:nvSpPr>
        <p:spPr>
          <a:xfrm>
            <a:off x="588678" y="6451509"/>
            <a:ext cx="3696022" cy="215444"/>
          </a:xfrm>
          <a:prstGeom prst="rect">
            <a:avLst/>
          </a:prstGeom>
          <a:noFill/>
        </p:spPr>
        <p:txBody>
          <a:bodyPr wrap="square" rtlCol="0">
            <a:spAutoFit/>
          </a:bodyPr>
          <a:lstStyle/>
          <a:p>
            <a:r>
              <a:rPr lang="en-US" sz="800" b="0" i="0" u="none" strike="noStrike" dirty="0">
                <a:solidFill>
                  <a:schemeClr val="tx1"/>
                </a:solidFill>
                <a:effectLst/>
                <a:latin typeface="Arial" panose="020B0604020202020204" pitchFamily="34" charset="0"/>
              </a:rPr>
              <a:t>Confidential and proprietary. All rights reserved.</a:t>
            </a:r>
            <a:endParaRPr lang="en-US" sz="800" dirty="0">
              <a:solidFill>
                <a:schemeClr val="tx1"/>
              </a:solidFill>
            </a:endParaRPr>
          </a:p>
        </p:txBody>
      </p:sp>
    </p:spTree>
    <p:extLst>
      <p:ext uri="{BB962C8B-B14F-4D97-AF65-F5344CB8AC3E}">
        <p14:creationId xmlns:p14="http://schemas.microsoft.com/office/powerpoint/2010/main" val="143070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a:xfrm>
            <a:off x="238125" y="6356350"/>
            <a:ext cx="561975" cy="365125"/>
          </a:xfrm>
        </p:spPr>
        <p:txBody>
          <a:bodyPr/>
          <a:lstStyle>
            <a:lvl1pPr algn="l">
              <a:defRPr>
                <a:solidFill>
                  <a:schemeClr val="bg1">
                    <a:lumMod val="75000"/>
                  </a:schemeClr>
                </a:solidFill>
              </a:defRPr>
            </a:lvl1pPr>
          </a:lstStyle>
          <a:p>
            <a:fld id="{BCBF9873-87BF-3E40-B65C-4328474BB062}" type="slidenum">
              <a:rPr lang="en-US" smtClean="0"/>
              <a:pPr/>
              <a:t>‹#›</a:t>
            </a:fld>
            <a:endParaRPr lang="en-US" dirty="0"/>
          </a:p>
        </p:txBody>
      </p:sp>
      <p:sp>
        <p:nvSpPr>
          <p:cNvPr id="2" name="TextBox 1">
            <a:extLst>
              <a:ext uri="{FF2B5EF4-FFF2-40B4-BE49-F238E27FC236}">
                <a16:creationId xmlns:a16="http://schemas.microsoft.com/office/drawing/2014/main" id="{43015270-CF3F-68E8-14EA-618C2518ED90}"/>
              </a:ext>
            </a:extLst>
          </p:cNvPr>
          <p:cNvSpPr txBox="1"/>
          <p:nvPr/>
        </p:nvSpPr>
        <p:spPr>
          <a:xfrm>
            <a:off x="1038224" y="6441349"/>
            <a:ext cx="3246475" cy="215444"/>
          </a:xfrm>
          <a:prstGeom prst="rect">
            <a:avLst/>
          </a:prstGeom>
          <a:noFill/>
        </p:spPr>
        <p:txBody>
          <a:bodyPr wrap="square" rtlCol="0">
            <a:spAutoFit/>
          </a:bodyPr>
          <a:lstStyle/>
          <a:p>
            <a:r>
              <a:rPr lang="en-US" sz="800" b="0" i="0" u="none" strike="noStrike" dirty="0">
                <a:solidFill>
                  <a:schemeClr val="tx1"/>
                </a:solidFill>
                <a:effectLst/>
                <a:latin typeface="Arial" panose="020B0604020202020204" pitchFamily="34" charset="0"/>
              </a:rPr>
              <a:t>Confidential and proprietary. All rights reserved.</a:t>
            </a:r>
            <a:endParaRPr lang="en-US" sz="800" dirty="0">
              <a:solidFill>
                <a:schemeClr val="tx1"/>
              </a:solidFill>
            </a:endParaRPr>
          </a:p>
        </p:txBody>
      </p:sp>
    </p:spTree>
    <p:extLst>
      <p:ext uri="{BB962C8B-B14F-4D97-AF65-F5344CB8AC3E}">
        <p14:creationId xmlns:p14="http://schemas.microsoft.com/office/powerpoint/2010/main" val="2789885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diagonal-stripe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2577776"/>
          </a:xfrm>
          <a:prstGeom prst="rect">
            <a:avLst/>
          </a:prstGeom>
        </p:spPr>
      </p:pic>
      <p:sp>
        <p:nvSpPr>
          <p:cNvPr id="9" name="Rectangle 8"/>
          <p:cNvSpPr/>
          <p:nvPr/>
        </p:nvSpPr>
        <p:spPr>
          <a:xfrm>
            <a:off x="0" y="6223819"/>
            <a:ext cx="9151471" cy="641652"/>
          </a:xfrm>
          <a:prstGeom prst="rect">
            <a:avLst/>
          </a:prstGeom>
          <a:gradFill flip="none" rotWithShape="1">
            <a:gsLst>
              <a:gs pos="0">
                <a:srgbClr val="00539B"/>
              </a:gs>
              <a:gs pos="100000">
                <a:srgbClr val="0077C8"/>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p:cNvSpPr/>
          <p:nvPr/>
        </p:nvSpPr>
        <p:spPr>
          <a:xfrm>
            <a:off x="-7470" y="6158826"/>
            <a:ext cx="9158942" cy="74701"/>
          </a:xfrm>
          <a:prstGeom prst="rect">
            <a:avLst/>
          </a:prstGeom>
          <a:solidFill>
            <a:srgbClr val="3FAE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Slide Number Placeholder 5"/>
          <p:cNvSpPr>
            <a:spLocks noGrp="1"/>
          </p:cNvSpPr>
          <p:nvPr>
            <p:ph type="sldNum" sz="quarter" idx="12"/>
          </p:nvPr>
        </p:nvSpPr>
        <p:spPr>
          <a:xfrm>
            <a:off x="238125" y="6356350"/>
            <a:ext cx="561975" cy="365125"/>
          </a:xfrm>
        </p:spPr>
        <p:txBody>
          <a:bodyPr/>
          <a:lstStyle>
            <a:lvl1pPr algn="l">
              <a:defRPr>
                <a:solidFill>
                  <a:schemeClr val="bg1"/>
                </a:solidFill>
              </a:defRPr>
            </a:lvl1pPr>
          </a:lstStyle>
          <a:p>
            <a:fld id="{BCBF9873-87BF-3E40-B65C-4328474BB062}" type="slidenum">
              <a:rPr lang="en-US" smtClean="0"/>
              <a:pPr/>
              <a:t>‹#›</a:t>
            </a:fld>
            <a:endParaRPr lang="en-US"/>
          </a:p>
        </p:txBody>
      </p:sp>
      <p:sp>
        <p:nvSpPr>
          <p:cNvPr id="2" name="Title 1"/>
          <p:cNvSpPr>
            <a:spLocks noGrp="1"/>
          </p:cNvSpPr>
          <p:nvPr>
            <p:ph type="title"/>
          </p:nvPr>
        </p:nvSpPr>
        <p:spPr>
          <a:xfrm>
            <a:off x="457200" y="273050"/>
            <a:ext cx="3008313" cy="1162050"/>
          </a:xfrm>
        </p:spPr>
        <p:txBody>
          <a:bodyPr anchor="ctr"/>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575050" y="273051"/>
            <a:ext cx="5111750" cy="57533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1435100"/>
            <a:ext cx="3008313" cy="460090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pic>
        <p:nvPicPr>
          <p:cNvPr id="34" name="Picture 2" descr="K:\Work Archives\PHS\THR branding\Logos\THR logos\THR Logo whit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94934" y="6376014"/>
            <a:ext cx="1616445" cy="33906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06D8B4C3-4E1F-7A00-D490-AB3D63A2CCAF}"/>
              </a:ext>
            </a:extLst>
          </p:cNvPr>
          <p:cNvSpPr txBox="1"/>
          <p:nvPr/>
        </p:nvSpPr>
        <p:spPr>
          <a:xfrm>
            <a:off x="1038224" y="6441349"/>
            <a:ext cx="3246475"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Tree>
    <p:extLst>
      <p:ext uri="{BB962C8B-B14F-4D97-AF65-F5344CB8AC3E}">
        <p14:creationId xmlns:p14="http://schemas.microsoft.com/office/powerpoint/2010/main" val="2693341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diagonal-stripe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2577776"/>
          </a:xfrm>
          <a:prstGeom prst="rect">
            <a:avLst/>
          </a:prstGeom>
        </p:spPr>
      </p:pic>
      <p:sp>
        <p:nvSpPr>
          <p:cNvPr id="9" name="Rectangle 8"/>
          <p:cNvSpPr/>
          <p:nvPr/>
        </p:nvSpPr>
        <p:spPr>
          <a:xfrm>
            <a:off x="0" y="6223819"/>
            <a:ext cx="9151471" cy="641652"/>
          </a:xfrm>
          <a:prstGeom prst="rect">
            <a:avLst/>
          </a:prstGeom>
          <a:gradFill flip="none" rotWithShape="1">
            <a:gsLst>
              <a:gs pos="0">
                <a:srgbClr val="00539B"/>
              </a:gs>
              <a:gs pos="100000">
                <a:srgbClr val="0077C8"/>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p:cNvSpPr/>
          <p:nvPr/>
        </p:nvSpPr>
        <p:spPr>
          <a:xfrm>
            <a:off x="-7470" y="6158826"/>
            <a:ext cx="9158942" cy="74701"/>
          </a:xfrm>
          <a:prstGeom prst="rect">
            <a:avLst/>
          </a:prstGeom>
          <a:solidFill>
            <a:srgbClr val="3FAE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Slide Number Placeholder 5"/>
          <p:cNvSpPr>
            <a:spLocks noGrp="1"/>
          </p:cNvSpPr>
          <p:nvPr>
            <p:ph type="sldNum" sz="quarter" idx="12"/>
          </p:nvPr>
        </p:nvSpPr>
        <p:spPr>
          <a:xfrm>
            <a:off x="238125" y="6356350"/>
            <a:ext cx="561975" cy="365125"/>
          </a:xfrm>
        </p:spPr>
        <p:txBody>
          <a:bodyPr/>
          <a:lstStyle>
            <a:lvl1pPr algn="l">
              <a:defRPr>
                <a:solidFill>
                  <a:schemeClr val="bg1"/>
                </a:solidFill>
              </a:defRPr>
            </a:lvl1pPr>
          </a:lstStyle>
          <a:p>
            <a:fld id="{BCBF9873-87BF-3E40-B65C-4328474BB062}" type="slidenum">
              <a:rPr lang="en-US" smtClean="0"/>
              <a:pPr/>
              <a:t>‹#›</a:t>
            </a:fld>
            <a:endParaRPr lang="en-US"/>
          </a:p>
        </p:txBody>
      </p:sp>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5418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pic>
        <p:nvPicPr>
          <p:cNvPr id="34" name="Picture 2" descr="K:\Work Archives\PHS\THR branding\Logos\THR logos\THR Logo whit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94934" y="6376014"/>
            <a:ext cx="1616445" cy="33906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2F60E1E1-EFE7-A341-B565-CA0689C23FF8}"/>
              </a:ext>
            </a:extLst>
          </p:cNvPr>
          <p:cNvSpPr txBox="1"/>
          <p:nvPr/>
        </p:nvSpPr>
        <p:spPr>
          <a:xfrm>
            <a:off x="1038224" y="6441349"/>
            <a:ext cx="3246475"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Tree>
    <p:extLst>
      <p:ext uri="{BB962C8B-B14F-4D97-AF65-F5344CB8AC3E}">
        <p14:creationId xmlns:p14="http://schemas.microsoft.com/office/powerpoint/2010/main" val="1499274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BF9873-87BF-3E40-B65C-4328474BB062}" type="slidenum">
              <a:rPr lang="en-US" smtClean="0"/>
              <a:t>‹#›</a:t>
            </a:fld>
            <a:endParaRPr lang="en-US"/>
          </a:p>
        </p:txBody>
      </p:sp>
    </p:spTree>
    <p:extLst>
      <p:ext uri="{BB962C8B-B14F-4D97-AF65-F5344CB8AC3E}">
        <p14:creationId xmlns:p14="http://schemas.microsoft.com/office/powerpoint/2010/main" val="40468356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algn="l" defTabSz="457200" rtl="0" eaLnBrk="1" latinLnBrk="0" hangingPunct="1">
        <a:spcBef>
          <a:spcPct val="0"/>
        </a:spcBef>
        <a:buNone/>
        <a:defRPr sz="32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www.hhs.gov/ohrp/policy/advevntguid.html" TargetMode="External"/><Relationship Id="rId3" Type="http://schemas.openxmlformats.org/officeDocument/2006/relationships/hyperlink" Target="https://cdn.clinicaltrials.gov/documents/ACT_Checklist.pdf" TargetMode="External"/><Relationship Id="rId7" Type="http://schemas.openxmlformats.org/officeDocument/2006/relationships/hyperlink" Target="http://www.hhs.gov/ohrp/policy/expedited98.html" TargetMode="External"/><Relationship Id="rId12" Type="http://schemas.openxmlformats.org/officeDocument/2006/relationships/hyperlink" Target="http://www.accessdata.fda.gov/scripts/cdrh/cfdocs/cfcfr/CFRSearch.cfm?CFRPart=312" TargetMode="External"/><Relationship Id="rId2" Type="http://schemas.openxmlformats.org/officeDocument/2006/relationships/hyperlink" Target="https://www.clinicaltrials.gov/policy/fdaaa-801-final-rule" TargetMode="External"/><Relationship Id="rId1" Type="http://schemas.openxmlformats.org/officeDocument/2006/relationships/slideLayout" Target="../slideLayouts/slideLayout2.xml"/><Relationship Id="rId6" Type="http://schemas.openxmlformats.org/officeDocument/2006/relationships/hyperlink" Target="http://www.hhs.gov/ohrp/policy/index.html#topics" TargetMode="External"/><Relationship Id="rId11" Type="http://schemas.openxmlformats.org/officeDocument/2006/relationships/hyperlink" Target="http://www.accessdata.fda.gov/scripts/cdrh/cfdocs/cfcfr/CFRSearch.cfm?CFRPart=56" TargetMode="External"/><Relationship Id="rId5" Type="http://schemas.openxmlformats.org/officeDocument/2006/relationships/hyperlink" Target="http://www.hhs.gov/ohrp/humansubjects/guidance/45cfr46.html" TargetMode="External"/><Relationship Id="rId10" Type="http://schemas.openxmlformats.org/officeDocument/2006/relationships/hyperlink" Target="http://www.accessdata.fda.gov/scripts/cdrh/cfdocs/cfcfr/CFRSearch.cfm?CFRPart=50" TargetMode="External"/><Relationship Id="rId4" Type="http://schemas.openxmlformats.org/officeDocument/2006/relationships/hyperlink" Target="https://urldefense.com/v3/__https:/grants.nih.gov/policy-and-compliance/policy-topics/clinical-trials/ct-decision__;!!GT5ojgA9!msLGtGhNrX29ETpxhU9PmVFRZv4Tu0-6vQgf0ymAe5i2Jx5Ad-9rjE3dQwTkXUfx7f6Yr4pVf77k64HMbh__avKDgg$" TargetMode="External"/><Relationship Id="rId9" Type="http://schemas.openxmlformats.org/officeDocument/2006/relationships/hyperlink" Target="http://www.fda.gov/ScienceResearch/SpecialTopics/RunningClinicalTrials/EducationalMaterials/ucm112910.htm"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grants.nih.gov/grants/compliance/42_cfr_50_subpart_f.htm" TargetMode="External"/><Relationship Id="rId13" Type="http://schemas.openxmlformats.org/officeDocument/2006/relationships/hyperlink" Target="http://ohrp.cit.nih.gov/search/IOrgDtl.aspx" TargetMode="External"/><Relationship Id="rId3" Type="http://schemas.openxmlformats.org/officeDocument/2006/relationships/hyperlink" Target="http://www.fda.gov/ScienceResearch/SpecialTopics/RunningClinicalTrials/GuidancesInformationSheetsandNotices/default.htm" TargetMode="External"/><Relationship Id="rId7" Type="http://schemas.openxmlformats.org/officeDocument/2006/relationships/hyperlink" Target="http://www.fda.gov/oc/advisory/conflictofinterest/policies.html" TargetMode="External"/><Relationship Id="rId12" Type="http://schemas.openxmlformats.org/officeDocument/2006/relationships/hyperlink" Target="http://www.fda.gov/ohrms/dockets/dockets/06d0331/06D-0331-EC20-Attach-1.pdf" TargetMode="External"/><Relationship Id="rId2" Type="http://schemas.openxmlformats.org/officeDocument/2006/relationships/hyperlink" Target="http://www.accessdata.fda.gov/scripts/cdrh/cfdocs/cfcfr/CFRSearch.cfm?CFRPart=812" TargetMode="External"/><Relationship Id="rId1" Type="http://schemas.openxmlformats.org/officeDocument/2006/relationships/slideLayout" Target="../slideLayouts/slideLayout2.xml"/><Relationship Id="rId6" Type="http://schemas.openxmlformats.org/officeDocument/2006/relationships/hyperlink" Target="http://www.hhs.gov/ocr/privacy/hipaa/administrative/privacyrule/adminsimpregtext.pdf" TargetMode="External"/><Relationship Id="rId11" Type="http://schemas.openxmlformats.org/officeDocument/2006/relationships/hyperlink" Target="http://ori.dhhs.gov/education/products/RCRintro/c03/b1c3.html" TargetMode="External"/><Relationship Id="rId5" Type="http://schemas.openxmlformats.org/officeDocument/2006/relationships/hyperlink" Target="http://www.fda.gov/MedicalDevices/DeviceRegulationandGuidance/GuidanceDocuments/ucm078384.htm" TargetMode="External"/><Relationship Id="rId10" Type="http://schemas.openxmlformats.org/officeDocument/2006/relationships/hyperlink" Target="http://www.hhs.gov/ohrp/humansubjects/guidance/belmont.html" TargetMode="External"/><Relationship Id="rId4" Type="http://schemas.openxmlformats.org/officeDocument/2006/relationships/hyperlink" Target="http://www.fda.gov/OHRMS/DOCKETS/98fr/FDA-2007-D-0202-gdl.pdf" TargetMode="External"/><Relationship Id="rId9" Type="http://schemas.openxmlformats.org/officeDocument/2006/relationships/hyperlink" Target="https://www.aamc.org/download/75302/data/firstreport.pdf" TargetMode="External"/><Relationship Id="rId14" Type="http://schemas.openxmlformats.org/officeDocument/2006/relationships/hyperlink" Target="https://www.fda.gov/regulatory-information/search-fda-guidance-documents/emergency-use-investigational-drug-or-biologic"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www.nlm.nih.gov/" TargetMode="External"/><Relationship Id="rId13" Type="http://schemas.openxmlformats.org/officeDocument/2006/relationships/hyperlink" Target="http://www.hhs.gov/ohrp/assurances/index.html" TargetMode="External"/><Relationship Id="rId3" Type="http://schemas.openxmlformats.org/officeDocument/2006/relationships/hyperlink" Target="https://www.utsouthwestern.edu/research/hrpp/forms/" TargetMode="External"/><Relationship Id="rId7" Type="http://schemas.openxmlformats.org/officeDocument/2006/relationships/hyperlink" Target="http://www.hhs.gov/ohrp/" TargetMode="External"/><Relationship Id="rId12" Type="http://schemas.openxmlformats.org/officeDocument/2006/relationships/hyperlink" Target="https://www.citiprogram.org/" TargetMode="External"/><Relationship Id="rId2" Type="http://schemas.openxmlformats.org/officeDocument/2006/relationships/hyperlink" Target="https://www.texashealth.org/-/media/Project/THR/shared/Documents/PDFs/Research/eIRB-and-Velos-Information/UTSW-eResearch-Access-Request-Form-v7-2024-editable.pdf" TargetMode="External"/><Relationship Id="rId1" Type="http://schemas.openxmlformats.org/officeDocument/2006/relationships/slideLayout" Target="../slideLayouts/slideLayout2.xml"/><Relationship Id="rId6" Type="http://schemas.openxmlformats.org/officeDocument/2006/relationships/hyperlink" Target="http://www.hhs.gov/" TargetMode="External"/><Relationship Id="rId11" Type="http://schemas.openxmlformats.org/officeDocument/2006/relationships/hyperlink" Target="https://www.texashealth.org/-/media/Project/THR/shared/Documents/PDFs/Research/FAQs/what_is_human_subjects_research_fda.pdf" TargetMode="External"/><Relationship Id="rId5" Type="http://schemas.openxmlformats.org/officeDocument/2006/relationships/hyperlink" Target="http://www.nih.gov/" TargetMode="External"/><Relationship Id="rId15" Type="http://schemas.openxmlformats.org/officeDocument/2006/relationships/hyperlink" Target="http://www.acrpnet.org/MainMenuCategory/Education.aspx" TargetMode="External"/><Relationship Id="rId10" Type="http://schemas.openxmlformats.org/officeDocument/2006/relationships/hyperlink" Target="http://www.fda.gov/AboutFDA/CentersOffices/OfficeofMedicalProductsandTobacco/OfficeofScienceandHealthCoordination/ucm2018191.htm" TargetMode="External"/><Relationship Id="rId4" Type="http://schemas.openxmlformats.org/officeDocument/2006/relationships/hyperlink" Target="http://www.fda.gov/" TargetMode="External"/><Relationship Id="rId9" Type="http://schemas.openxmlformats.org/officeDocument/2006/relationships/hyperlink" Target="http://www.fda.gov/ScienceResearch/SpecialTopics/RunningClinicalTrials/GuidancesInformationSheetsandNotices/ucm113709.htm" TargetMode="External"/><Relationship Id="rId14" Type="http://schemas.openxmlformats.org/officeDocument/2006/relationships/hyperlink" Target="http://www.socra.org/"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redcap.vanderbilt.edu/surveys/?s=CKXYCA8RL4" TargetMode="External"/><Relationship Id="rId13" Type="http://schemas.openxmlformats.org/officeDocument/2006/relationships/hyperlink" Target="https://www.texashealth.org/-/media/Project/THR/shared/Documents/PDFs/Research/Helpful-Resources/codeofbusinessethics.pdf" TargetMode="External"/><Relationship Id="rId3" Type="http://schemas.openxmlformats.org/officeDocument/2006/relationships/hyperlink" Target="https://www.texashealth.org/-/media/Project/THR/shared/Documents/PDFs/Research/eIRB-and-Velos-Information/Navigating-the-UTSW-ETHOS-workspace.pdf" TargetMode="External"/><Relationship Id="rId7" Type="http://schemas.openxmlformats.org/officeDocument/2006/relationships/hyperlink" Target="https://www.texashealth.org/-/media/Project/THR/shared/Documents/PDFs/Research/Federalwide-Assurance-Statement-of-Compliance/statement_of_compliance.pdf" TargetMode="External"/><Relationship Id="rId12" Type="http://schemas.openxmlformats.org/officeDocument/2006/relationships/hyperlink" Target="https://redcap.vumc.org/surveys/?s=C3HFEWF38HWJANML" TargetMode="External"/><Relationship Id="rId2" Type="http://schemas.openxmlformats.org/officeDocument/2006/relationships/hyperlink" Target="https://www.texashealth.org/-/media/Project/THR/shared/Documents/PDFs/Research/eIRB-and-Velos-Information/How-to-Submit-a-New-Protocol-Using-the-ETHOS-System-7Jan2025.pdf" TargetMode="External"/><Relationship Id="rId1" Type="http://schemas.openxmlformats.org/officeDocument/2006/relationships/slideLayout" Target="../slideLayouts/slideLayout2.xml"/><Relationship Id="rId6" Type="http://schemas.openxmlformats.org/officeDocument/2006/relationships/hyperlink" Target="https://www.texashealth.org/-/media/Project/THR/shared/Documents/PDFs/Research/Federalwide-Assurance-Statement-of-Compliance/ohrp_letter.pdf" TargetMode="External"/><Relationship Id="rId11" Type="http://schemas.openxmlformats.org/officeDocument/2006/relationships/hyperlink" Target="https://redcap.link/InitialStudyQuestionnaire" TargetMode="External"/><Relationship Id="rId5" Type="http://schemas.openxmlformats.org/officeDocument/2006/relationships/hyperlink" Target="https://www.texashealth.org/-/media/Project/THR/shared/Documents/PDFs/Research/eIRB-and-Velos-Information/Activities-within-the-IRB-Submission.pdf" TargetMode="External"/><Relationship Id="rId15" Type="http://schemas.openxmlformats.org/officeDocument/2006/relationships/hyperlink" Target="https://www.texashealth.org/-/media/Project/THR/shared/Documents/PDFs/Research/FAQs/do_i_need_irb_review.pdf" TargetMode="External"/><Relationship Id="rId10" Type="http://schemas.openxmlformats.org/officeDocument/2006/relationships/hyperlink" Target="https://www.texashealth.org/-/media/Project/THR/shared/Documents/PDFs/Research/eIRB-and-Velos-Information/UTSW-eResearch-Access-Request-Form-v7-2024-editable.pdf" TargetMode="External"/><Relationship Id="rId4" Type="http://schemas.openxmlformats.org/officeDocument/2006/relationships/hyperlink" Target="https://www.texashealth.org/-/media/Project/THR/shared/Documents/PDFs/Research/eIRB-and-Velos-Information/Create-and-Submit-a-Non-Human-and-Non-Regulated-Research-Submission.pdf" TargetMode="External"/><Relationship Id="rId9" Type="http://schemas.openxmlformats.org/officeDocument/2006/relationships/hyperlink" Target="https://redcap.link/EntityReviewerForm" TargetMode="External"/><Relationship Id="rId14" Type="http://schemas.openxmlformats.org/officeDocument/2006/relationships/hyperlink" Target="https://www.texashealth.org/-/media/Project/THR/shared/Documents/PDFs/Research/Helpful-Resources/las_disability_toolkit_irb_2_14_14.pdf"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www.texashealth.org/Research/Review-Board-and-Committee" TargetMode="External"/><Relationship Id="rId13" Type="http://schemas.openxmlformats.org/officeDocument/2006/relationships/hyperlink" Target="https://www.texashealth.org/-/media/Project/THR/shared/Documents/PDFs/Research/Administration/Contractor-Questionnaire.pdf" TargetMode="External"/><Relationship Id="rId3" Type="http://schemas.openxmlformats.org/officeDocument/2006/relationships/hyperlink" Target="https://www.texashealth.org/-/media/Project/THR/shared/Documents/PDFs/Research/FAQs/can_my_study_be_expedited.pdf" TargetMode="External"/><Relationship Id="rId7" Type="http://schemas.openxmlformats.org/officeDocument/2006/relationships/hyperlink" Target="https://www.texashealth.org/Research/Clinical-Research-Facilitation" TargetMode="External"/><Relationship Id="rId12" Type="http://schemas.openxmlformats.org/officeDocument/2006/relationships/hyperlink" Target="https://www.texashealth.org/-/media/Project/THR/shared/Documents/PDFs/Research/Administration/Contractor-Decision-Tree.pdf" TargetMode="External"/><Relationship Id="rId2" Type="http://schemas.openxmlformats.org/officeDocument/2006/relationships/hyperlink" Target="https://www.texashealth.org/-/media/Project/THR/shared/Documents/PDFs/Research/FAQs/what_is_human_subjects_research_fda.pdf" TargetMode="External"/><Relationship Id="rId1" Type="http://schemas.openxmlformats.org/officeDocument/2006/relationships/slideLayout" Target="../slideLayouts/slideLayout2.xml"/><Relationship Id="rId6" Type="http://schemas.openxmlformats.org/officeDocument/2006/relationships/hyperlink" Target="https://www.texashealth.org/Research" TargetMode="External"/><Relationship Id="rId11" Type="http://schemas.openxmlformats.org/officeDocument/2006/relationships/hyperlink" Target="https://www.texashealth.org/-/media/Project/THR/shared/Documents/PDFs/Research/Administration/AAHRPP-Elements.pdf" TargetMode="External"/><Relationship Id="rId5" Type="http://schemas.openxmlformats.org/officeDocument/2006/relationships/hyperlink" Target="https://www.texashealth.org/-/media/Project/THR/shared/Documents/PDFs/Research/Helpful-Resources/PHI-Slides.pdf" TargetMode="External"/><Relationship Id="rId15" Type="http://schemas.openxmlformats.org/officeDocument/2006/relationships/hyperlink" Target="https://redcap.vanderbilt.edu/surveys/?s=CKXYCA8RL4" TargetMode="External"/><Relationship Id="rId10" Type="http://schemas.openxmlformats.org/officeDocument/2006/relationships/hyperlink" Target="https://www.texashealth.org/-/media/Project/THR/shared/Documents/PDFs/Research/Administration/Engagement-Defined.pdf" TargetMode="External"/><Relationship Id="rId4" Type="http://schemas.openxmlformats.org/officeDocument/2006/relationships/hyperlink" Target="https://www.texashealth.org/-/media/Project/THR/shared/Documents/PDFs/Research/Helpful-Resources/Limited-Data-Set-Slides.pdf" TargetMode="External"/><Relationship Id="rId9" Type="http://schemas.openxmlformats.org/officeDocument/2006/relationships/hyperlink" Target="https://www.texashealth.org/Research/Research-Administration" TargetMode="External"/><Relationship Id="rId14" Type="http://schemas.openxmlformats.org/officeDocument/2006/relationships/hyperlink" Target="https://www.texashealth.org/-/media/Project/THR/shared/Documents/PDFs/Research/Administration/Non-CSO-Contractor-Packet.pdf"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redcap.vanderbilt.edu/surveys/?s=NCF8WLHHLH" TargetMode="External"/><Relationship Id="rId2" Type="http://schemas.openxmlformats.org/officeDocument/2006/relationships/hyperlink" Target="https://redcap.link/EntityReviewerForm" TargetMode="External"/><Relationship Id="rId1" Type="http://schemas.openxmlformats.org/officeDocument/2006/relationships/slideLayout" Target="../slideLayouts/slideLayout2.xml"/><Relationship Id="rId6" Type="http://schemas.openxmlformats.org/officeDocument/2006/relationships/hyperlink" Target="https://www.texashealth.org/-/media/Project/THR/shared/Documents/PDFs/Research/Administration/THR-Publishing.pdf" TargetMode="External"/><Relationship Id="rId5" Type="http://schemas.openxmlformats.org/officeDocument/2006/relationships/hyperlink" Target="https://www.texashealth.org/-/media/Project/THR/shared/Documents/PDFs/Research/Administration/BAA-Decision-Tree.pdf" TargetMode="External"/><Relationship Id="rId4" Type="http://schemas.openxmlformats.org/officeDocument/2006/relationships/hyperlink" Target="https://www.texashealth.org/-/media/Project/THR/shared/Documents/PDFs/Research/Administration/Determination-of-PI-holding-Contract.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88677" y="1278879"/>
            <a:ext cx="2105885" cy="661720"/>
          </a:xfrm>
        </p:spPr>
        <p:txBody>
          <a:bodyPr/>
          <a:lstStyle/>
          <a:p>
            <a:r>
              <a:rPr lang="en-US" dirty="0"/>
              <a:t>Clinical Research </a:t>
            </a:r>
          </a:p>
        </p:txBody>
      </p:sp>
      <p:sp>
        <p:nvSpPr>
          <p:cNvPr id="5" name="Subtitle 4"/>
          <p:cNvSpPr>
            <a:spLocks noGrp="1"/>
          </p:cNvSpPr>
          <p:nvPr>
            <p:ph type="subTitle" idx="1"/>
          </p:nvPr>
        </p:nvSpPr>
        <p:spPr>
          <a:xfrm>
            <a:off x="588677" y="2055313"/>
            <a:ext cx="7770906" cy="492443"/>
          </a:xfrm>
        </p:spPr>
        <p:txBody>
          <a:bodyPr/>
          <a:lstStyle/>
          <a:p>
            <a:r>
              <a:rPr lang="en-US" b="1" dirty="0"/>
              <a:t>Resources</a:t>
            </a:r>
          </a:p>
        </p:txBody>
      </p:sp>
    </p:spTree>
    <p:extLst>
      <p:ext uri="{BB962C8B-B14F-4D97-AF65-F5344CB8AC3E}">
        <p14:creationId xmlns:p14="http://schemas.microsoft.com/office/powerpoint/2010/main" val="3636229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2730" y="544286"/>
            <a:ext cx="8498540" cy="5051185"/>
          </a:xfrm>
        </p:spPr>
        <p:txBody>
          <a:bodyPr>
            <a:normAutofit/>
          </a:bodyPr>
          <a:lstStyle/>
          <a:p>
            <a:pPr marL="0" indent="0">
              <a:spcBef>
                <a:spcPts val="0"/>
              </a:spcBef>
              <a:spcAft>
                <a:spcPts val="1200"/>
              </a:spcAft>
              <a:buFont typeface="Arial"/>
              <a:buNone/>
            </a:pPr>
            <a:r>
              <a:rPr lang="en-US" sz="1100" dirty="0">
                <a:solidFill>
                  <a:srgbClr val="000000"/>
                </a:solidFill>
              </a:rPr>
              <a:t>This document is marked with a dated date and speaks only as of that dated date. Readers are cautioned not to assume that any information has been updated beyond the dated date except as to any portion of the document that expressly states that it constitutes an update concerning specific recent events occurring after the dated date of the document.  Any information contained in the portion of the document indicated to concern recent events speaks only as of its date.  TEXAS HEALTH RESOURCES (“THR”) expressly disclaims any duty to provide an update of any information contained in this document. The information contained in this document may include "forward looking statements" by using forward-looking words such as "may," "will," "should," "expects," "believes," "anticipates," "estimates," or others. You are cautioned that forward-looking statements are subject to a variety of uncertainties that could cause actual results to differ from the projected results. Those risks and uncertainties include general economic and business conditions, receipt of funding grants, and various other factors which are beyond our control.  Because we cannot predict all factors that may affect future decisions, actions, events, or financial circumstances, what actually happens may be different from what THR includes in forward-looking statements.  Information contained in the presentation is confidential and proprietary and its use is expressly limited to the S&amp;P Global Ratings’ update presentation.</a:t>
            </a:r>
          </a:p>
          <a:p>
            <a:pPr marL="0" indent="0">
              <a:spcBef>
                <a:spcPts val="0"/>
              </a:spcBef>
              <a:spcAft>
                <a:spcPts val="1200"/>
              </a:spcAft>
              <a:buFont typeface="Arial"/>
              <a:buNone/>
            </a:pPr>
            <a:r>
              <a:rPr lang="en-US" sz="1100" dirty="0">
                <a:solidFill>
                  <a:srgbClr val="000000"/>
                </a:solidFill>
              </a:rPr>
              <a:t>INFORMATION CONTAINED IN THE PRESENTATION CAN NOT BE USED OR DISTRIBUTED TO ANY THIRD PARTY OR USED IN ANY REPORT WITHOUT THE WRITTEN CONSENT OF TEXAS HEALTH RESOURCES.</a:t>
            </a:r>
          </a:p>
        </p:txBody>
      </p:sp>
      <p:sp>
        <p:nvSpPr>
          <p:cNvPr id="4" name="Slide Number Placeholder 3"/>
          <p:cNvSpPr>
            <a:spLocks noGrp="1"/>
          </p:cNvSpPr>
          <p:nvPr>
            <p:ph type="sldNum" sz="quarter" idx="12"/>
          </p:nvPr>
        </p:nvSpPr>
        <p:spPr/>
        <p:txBody>
          <a:bodyPr/>
          <a:lstStyle/>
          <a:p>
            <a:fld id="{BCBF9873-87BF-3E40-B65C-4328474BB062}" type="slidenum">
              <a:rPr lang="en-US" smtClean="0"/>
              <a:pPr/>
              <a:t>2</a:t>
            </a:fld>
            <a:endParaRPr lang="en-US"/>
          </a:p>
        </p:txBody>
      </p:sp>
    </p:spTree>
    <p:extLst>
      <p:ext uri="{BB962C8B-B14F-4D97-AF65-F5344CB8AC3E}">
        <p14:creationId xmlns:p14="http://schemas.microsoft.com/office/powerpoint/2010/main" val="3095599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Helpful External Resource Links</a:t>
            </a:r>
          </a:p>
        </p:txBody>
      </p:sp>
      <p:sp>
        <p:nvSpPr>
          <p:cNvPr id="3" name="Content Placeholder 2"/>
          <p:cNvSpPr>
            <a:spLocks noGrp="1"/>
          </p:cNvSpPr>
          <p:nvPr>
            <p:ph idx="1"/>
          </p:nvPr>
        </p:nvSpPr>
        <p:spPr/>
        <p:txBody>
          <a:bodyPr>
            <a:normAutofit/>
          </a:bodyPr>
          <a:lstStyle/>
          <a:p>
            <a:r>
              <a:rPr lang="en-US" sz="1600" b="1" i="0" u="none" strike="noStrike" dirty="0">
                <a:solidFill>
                  <a:srgbClr val="003798"/>
                </a:solidFill>
                <a:effectLst/>
                <a:latin typeface="+mn-lt"/>
                <a:hlinkClick r:id="rId2"/>
              </a:rPr>
              <a:t>https://www.clinicaltrials.gov/policy/fdaaa-801-final-rule</a:t>
            </a:r>
            <a:endParaRPr lang="en-US" sz="1600" b="1" i="0" u="none" strike="noStrike" dirty="0">
              <a:solidFill>
                <a:srgbClr val="003798"/>
              </a:solidFill>
              <a:effectLst/>
              <a:latin typeface="+mn-lt"/>
            </a:endParaRPr>
          </a:p>
          <a:p>
            <a:r>
              <a:rPr lang="en-US" sz="1600" b="1" i="0" u="none" strike="noStrike" dirty="0">
                <a:solidFill>
                  <a:srgbClr val="003798"/>
                </a:solidFill>
                <a:effectLst/>
                <a:latin typeface="+mn-lt"/>
                <a:hlinkClick r:id="rId3"/>
              </a:rPr>
              <a:t>https://cdn.clinicaltrials.gov/documents/ACT_Checklist.pdf</a:t>
            </a:r>
            <a:endParaRPr lang="en-US" sz="1600" b="1" i="0" u="none" strike="noStrike" dirty="0">
              <a:solidFill>
                <a:srgbClr val="003798"/>
              </a:solidFill>
              <a:effectLst/>
              <a:latin typeface="+mn-lt"/>
            </a:endParaRPr>
          </a:p>
          <a:p>
            <a:r>
              <a:rPr lang="en-US" sz="1600" b="1" i="0" u="none" strike="noStrike" dirty="0">
                <a:solidFill>
                  <a:srgbClr val="003798"/>
                </a:solidFill>
                <a:effectLst/>
                <a:latin typeface="+mn-lt"/>
                <a:hlinkClick r:id="rId4"/>
              </a:rPr>
              <a:t>https://grants.nih.gov/policy-and-compliance/policy-topics/clinical-trials/ct-decision [grants.nih.gov]</a:t>
            </a:r>
            <a:endParaRPr lang="en-US" sz="1600" b="1" i="0" u="none" strike="noStrike" dirty="0">
              <a:solidFill>
                <a:srgbClr val="003798"/>
              </a:solidFill>
              <a:effectLst/>
              <a:latin typeface="+mn-lt"/>
            </a:endParaRPr>
          </a:p>
          <a:p>
            <a:r>
              <a:rPr lang="en-US" sz="1600" b="1" i="0" u="none" strike="noStrike" dirty="0">
                <a:solidFill>
                  <a:srgbClr val="003798"/>
                </a:solidFill>
                <a:effectLst/>
                <a:latin typeface="+mn-lt"/>
                <a:hlinkClick r:id="rId5"/>
              </a:rPr>
              <a:t>45 CFR 46</a:t>
            </a:r>
            <a:endParaRPr lang="en-US" sz="1600" b="1" i="0" u="none" strike="noStrike" dirty="0">
              <a:solidFill>
                <a:srgbClr val="003798"/>
              </a:solidFill>
              <a:effectLst/>
              <a:latin typeface="+mn-lt"/>
            </a:endParaRPr>
          </a:p>
          <a:p>
            <a:r>
              <a:rPr lang="en-US" sz="1600" b="1" i="0" u="none" strike="noStrike" dirty="0">
                <a:solidFill>
                  <a:srgbClr val="003798"/>
                </a:solidFill>
                <a:effectLst/>
                <a:latin typeface="+mn-lt"/>
                <a:hlinkClick r:id="rId6"/>
              </a:rPr>
              <a:t>OHRP Guidance by Topic</a:t>
            </a:r>
            <a:endParaRPr lang="en-US" sz="1600" b="1" i="0" u="none" strike="noStrike" dirty="0">
              <a:solidFill>
                <a:srgbClr val="003798"/>
              </a:solidFill>
              <a:effectLst/>
              <a:latin typeface="+mn-lt"/>
            </a:endParaRPr>
          </a:p>
          <a:p>
            <a:r>
              <a:rPr lang="en-US" sz="1600" b="1" i="0" u="none" strike="noStrike" dirty="0">
                <a:solidFill>
                  <a:srgbClr val="003798"/>
                </a:solidFill>
                <a:effectLst/>
                <a:latin typeface="+mn-lt"/>
                <a:hlinkClick r:id="rId7"/>
              </a:rPr>
              <a:t>Categories of Research That May Be Reviewed by the IRB Through an Expedited Review Procedure</a:t>
            </a:r>
            <a:endParaRPr lang="en-US" sz="1600" b="1" i="0" u="none" strike="noStrike" dirty="0">
              <a:solidFill>
                <a:srgbClr val="003798"/>
              </a:solidFill>
              <a:effectLst/>
              <a:latin typeface="+mn-lt"/>
            </a:endParaRPr>
          </a:p>
          <a:p>
            <a:r>
              <a:rPr lang="en-US" sz="1600" b="1" i="0" u="none" strike="noStrike" dirty="0">
                <a:solidFill>
                  <a:srgbClr val="003798"/>
                </a:solidFill>
                <a:effectLst/>
                <a:latin typeface="+mn-lt"/>
                <a:hlinkClick r:id="rId8"/>
              </a:rPr>
              <a:t>OHRP Guidance on Reviewing and Reporting Unanticipated Problems Involving Risks to Subjects or Others and Adverse Events</a:t>
            </a:r>
            <a:endParaRPr lang="en-US" sz="1600" b="1" i="0" u="none" strike="noStrike" dirty="0">
              <a:solidFill>
                <a:srgbClr val="003798"/>
              </a:solidFill>
              <a:effectLst/>
              <a:latin typeface="+mn-lt"/>
            </a:endParaRPr>
          </a:p>
          <a:p>
            <a:r>
              <a:rPr lang="en-US" sz="1600" b="1" i="0" u="none" strike="noStrike" dirty="0">
                <a:solidFill>
                  <a:srgbClr val="03335F"/>
                </a:solidFill>
                <a:effectLst/>
                <a:latin typeface="+mn-lt"/>
                <a:hlinkClick r:id="rId9"/>
              </a:rPr>
              <a:t>Comparison of FDA and HHS Human Subject Protection Regulations</a:t>
            </a:r>
            <a:endParaRPr lang="en-US" sz="1600" b="1" i="0" u="none" strike="noStrike" dirty="0">
              <a:solidFill>
                <a:srgbClr val="03335F"/>
              </a:solidFill>
              <a:effectLst/>
              <a:latin typeface="+mn-lt"/>
            </a:endParaRPr>
          </a:p>
          <a:p>
            <a:r>
              <a:rPr lang="en-US" sz="1600" b="1" i="0" u="none" strike="noStrike" dirty="0">
                <a:solidFill>
                  <a:srgbClr val="003798"/>
                </a:solidFill>
                <a:effectLst/>
                <a:latin typeface="+mn-lt"/>
                <a:hlinkClick r:id="rId10"/>
              </a:rPr>
              <a:t>21 CFR 50</a:t>
            </a:r>
            <a:endParaRPr lang="en-US" sz="1600" b="1" i="0" u="none" strike="noStrike" dirty="0">
              <a:solidFill>
                <a:srgbClr val="003798"/>
              </a:solidFill>
              <a:effectLst/>
              <a:latin typeface="+mn-lt"/>
            </a:endParaRPr>
          </a:p>
          <a:p>
            <a:r>
              <a:rPr lang="en-US" sz="1600" b="1" i="0" u="none" strike="noStrike" dirty="0">
                <a:solidFill>
                  <a:srgbClr val="003798"/>
                </a:solidFill>
                <a:effectLst/>
                <a:latin typeface="+mn-lt"/>
                <a:hlinkClick r:id="rId11"/>
              </a:rPr>
              <a:t>21 CFR 56</a:t>
            </a:r>
            <a:endParaRPr lang="en-US" sz="1600" b="1" i="0" u="none" strike="noStrike" dirty="0">
              <a:solidFill>
                <a:srgbClr val="003798"/>
              </a:solidFill>
              <a:effectLst/>
              <a:latin typeface="+mn-lt"/>
            </a:endParaRPr>
          </a:p>
          <a:p>
            <a:r>
              <a:rPr lang="en-US" sz="1600" b="1" i="0" u="none" strike="noStrike" dirty="0">
                <a:solidFill>
                  <a:srgbClr val="003798"/>
                </a:solidFill>
                <a:effectLst/>
                <a:latin typeface="+mn-lt"/>
                <a:hlinkClick r:id="rId12"/>
              </a:rPr>
              <a:t>21 CFR 312</a:t>
            </a:r>
            <a:endParaRPr lang="en-US" sz="1600" b="1" i="0" u="none" strike="noStrike" dirty="0">
              <a:solidFill>
                <a:srgbClr val="003798"/>
              </a:solidFill>
              <a:effectLst/>
              <a:latin typeface="+mn-lt"/>
            </a:endParaRPr>
          </a:p>
          <a:p>
            <a:endParaRPr lang="en-US" sz="1600" dirty="0"/>
          </a:p>
        </p:txBody>
      </p:sp>
      <p:sp>
        <p:nvSpPr>
          <p:cNvPr id="4" name="Slide Number Placeholder 3"/>
          <p:cNvSpPr>
            <a:spLocks noGrp="1"/>
          </p:cNvSpPr>
          <p:nvPr>
            <p:ph type="sldNum" sz="quarter" idx="12"/>
          </p:nvPr>
        </p:nvSpPr>
        <p:spPr/>
        <p:txBody>
          <a:bodyPr/>
          <a:lstStyle/>
          <a:p>
            <a:fld id="{BCBF9873-87BF-3E40-B65C-4328474BB062}" type="slidenum">
              <a:rPr lang="en-US" smtClean="0"/>
              <a:pPr/>
              <a:t>3</a:t>
            </a:fld>
            <a:endParaRPr lang="en-US"/>
          </a:p>
        </p:txBody>
      </p:sp>
    </p:spTree>
    <p:extLst>
      <p:ext uri="{BB962C8B-B14F-4D97-AF65-F5344CB8AC3E}">
        <p14:creationId xmlns:p14="http://schemas.microsoft.com/office/powerpoint/2010/main" val="1655019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3A695A-AE00-44F1-5610-245029C953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671FA4-B7C3-50EF-8A00-E0BEA8F34611}"/>
              </a:ext>
            </a:extLst>
          </p:cNvPr>
          <p:cNvSpPr>
            <a:spLocks noGrp="1"/>
          </p:cNvSpPr>
          <p:nvPr>
            <p:ph type="title"/>
          </p:nvPr>
        </p:nvSpPr>
        <p:spPr/>
        <p:txBody>
          <a:bodyPr/>
          <a:lstStyle/>
          <a:p>
            <a:r>
              <a:rPr lang="en-US" dirty="0"/>
              <a:t>Helpful External Resource Links</a:t>
            </a:r>
          </a:p>
        </p:txBody>
      </p:sp>
      <p:sp>
        <p:nvSpPr>
          <p:cNvPr id="3" name="Content Placeholder 2">
            <a:extLst>
              <a:ext uri="{FF2B5EF4-FFF2-40B4-BE49-F238E27FC236}">
                <a16:creationId xmlns:a16="http://schemas.microsoft.com/office/drawing/2014/main" id="{1B3A789E-CABF-699A-4815-A217DF993411}"/>
              </a:ext>
            </a:extLst>
          </p:cNvPr>
          <p:cNvSpPr>
            <a:spLocks noGrp="1"/>
          </p:cNvSpPr>
          <p:nvPr>
            <p:ph idx="1"/>
          </p:nvPr>
        </p:nvSpPr>
        <p:spPr/>
        <p:txBody>
          <a:bodyPr>
            <a:normAutofit/>
          </a:bodyPr>
          <a:lstStyle/>
          <a:p>
            <a:r>
              <a:rPr lang="en-US" sz="1600" b="1" i="0" u="none" strike="noStrike" dirty="0">
                <a:solidFill>
                  <a:srgbClr val="003798"/>
                </a:solidFill>
                <a:effectLst/>
                <a:latin typeface="+mn-lt"/>
                <a:hlinkClick r:id="rId2"/>
              </a:rPr>
              <a:t>21 CFR 812</a:t>
            </a:r>
            <a:endParaRPr lang="en-US" sz="1600" b="1" i="0" u="none" strike="noStrike" dirty="0">
              <a:solidFill>
                <a:srgbClr val="003798"/>
              </a:solidFill>
              <a:effectLst/>
              <a:latin typeface="+mn-lt"/>
            </a:endParaRPr>
          </a:p>
          <a:p>
            <a:r>
              <a:rPr lang="en-US" sz="1600" b="1" i="0" u="none" strike="noStrike" dirty="0">
                <a:solidFill>
                  <a:srgbClr val="003798"/>
                </a:solidFill>
                <a:effectLst/>
                <a:latin typeface="+mn-lt"/>
                <a:hlinkClick r:id="rId3"/>
              </a:rPr>
              <a:t>FDA </a:t>
            </a:r>
            <a:r>
              <a:rPr lang="en-US" sz="1600" b="1" i="0" u="none" strike="noStrike" dirty="0" err="1">
                <a:solidFill>
                  <a:srgbClr val="003798"/>
                </a:solidFill>
                <a:effectLst/>
                <a:latin typeface="+mn-lt"/>
                <a:hlinkClick r:id="rId3"/>
              </a:rPr>
              <a:t>Guidances</a:t>
            </a:r>
            <a:r>
              <a:rPr lang="en-US" sz="1600" b="1" i="0" u="none" strike="noStrike" dirty="0">
                <a:solidFill>
                  <a:srgbClr val="003798"/>
                </a:solidFill>
                <a:effectLst/>
                <a:latin typeface="+mn-lt"/>
                <a:hlinkClick r:id="rId3"/>
              </a:rPr>
              <a:t>, Information Sheets, and Notices</a:t>
            </a:r>
            <a:endParaRPr lang="en-US" sz="1600" b="1" i="0" u="none" strike="noStrike" dirty="0">
              <a:solidFill>
                <a:srgbClr val="003798"/>
              </a:solidFill>
              <a:effectLst/>
              <a:latin typeface="+mn-lt"/>
            </a:endParaRPr>
          </a:p>
          <a:p>
            <a:r>
              <a:rPr lang="en-US" sz="1600" b="1" i="0" u="none" strike="noStrike" dirty="0">
                <a:solidFill>
                  <a:srgbClr val="003798"/>
                </a:solidFill>
                <a:effectLst/>
                <a:latin typeface="+mn-lt"/>
                <a:hlinkClick r:id="rId4"/>
              </a:rPr>
              <a:t>FDA Guidance for Clinical Investigators, Sponsors, and IRBs</a:t>
            </a:r>
            <a:endParaRPr lang="en-US" sz="1600" b="1" i="0" u="none" strike="noStrike" dirty="0">
              <a:solidFill>
                <a:srgbClr val="003798"/>
              </a:solidFill>
              <a:effectLst/>
              <a:latin typeface="+mn-lt"/>
            </a:endParaRPr>
          </a:p>
          <a:p>
            <a:r>
              <a:rPr lang="en-US" sz="1600" b="1" i="0" u="none" strike="noStrike" dirty="0">
                <a:solidFill>
                  <a:srgbClr val="003798"/>
                </a:solidFill>
                <a:effectLst/>
                <a:latin typeface="+mn-lt"/>
                <a:hlinkClick r:id="rId5"/>
              </a:rPr>
              <a:t>FDA Guidance for Sponsors, IRBs, Clinical Investigators, and FDA Staff</a:t>
            </a:r>
            <a:endParaRPr lang="en-US" sz="1600" b="1" i="0" u="none" strike="noStrike" dirty="0">
              <a:solidFill>
                <a:srgbClr val="003798"/>
              </a:solidFill>
              <a:effectLst/>
              <a:latin typeface="+mn-lt"/>
            </a:endParaRPr>
          </a:p>
          <a:p>
            <a:r>
              <a:rPr lang="en-US" sz="1600" b="1" i="0" u="none" strike="noStrike" dirty="0">
                <a:solidFill>
                  <a:srgbClr val="003798"/>
                </a:solidFill>
                <a:effectLst/>
                <a:latin typeface="+mn-lt"/>
                <a:hlinkClick r:id="rId6"/>
              </a:rPr>
              <a:t>45 CFR 160, 162, and 164</a:t>
            </a:r>
            <a:endParaRPr lang="en-US" sz="1600" b="1" i="0" u="none" strike="noStrike" dirty="0">
              <a:solidFill>
                <a:srgbClr val="003798"/>
              </a:solidFill>
              <a:effectLst/>
              <a:latin typeface="+mn-lt"/>
            </a:endParaRPr>
          </a:p>
          <a:p>
            <a:r>
              <a:rPr lang="en-US" sz="1600" b="1" i="0" u="none" strike="noStrike" dirty="0">
                <a:solidFill>
                  <a:srgbClr val="003798"/>
                </a:solidFill>
                <a:effectLst/>
                <a:latin typeface="+mn-lt"/>
                <a:hlinkClick r:id="rId7"/>
              </a:rPr>
              <a:t>Food and Drug Administration (FDA) Regulations</a:t>
            </a:r>
            <a:endParaRPr lang="en-US" sz="1600" b="1" i="0" u="none" strike="noStrike" dirty="0">
              <a:solidFill>
                <a:srgbClr val="003798"/>
              </a:solidFill>
              <a:effectLst/>
              <a:latin typeface="+mn-lt"/>
            </a:endParaRPr>
          </a:p>
          <a:p>
            <a:r>
              <a:rPr lang="en-US" sz="1600" b="1" i="0" u="none" strike="noStrike" dirty="0">
                <a:solidFill>
                  <a:srgbClr val="003798"/>
                </a:solidFill>
                <a:effectLst/>
                <a:latin typeface="+mn-lt"/>
                <a:hlinkClick r:id="rId8"/>
              </a:rPr>
              <a:t>Public Health Service (PHS) Regulations</a:t>
            </a:r>
            <a:endParaRPr lang="en-US" sz="1600" b="1" i="0" u="none" strike="noStrike" dirty="0">
              <a:solidFill>
                <a:srgbClr val="003798"/>
              </a:solidFill>
              <a:effectLst/>
              <a:latin typeface="+mn-lt"/>
            </a:endParaRPr>
          </a:p>
          <a:p>
            <a:r>
              <a:rPr lang="en-US" sz="1600" b="1" i="0" u="none" strike="noStrike" dirty="0">
                <a:solidFill>
                  <a:srgbClr val="003798"/>
                </a:solidFill>
                <a:effectLst/>
                <a:latin typeface="+mn-lt"/>
                <a:hlinkClick r:id="rId9"/>
              </a:rPr>
              <a:t>Association of American Medical Colleges (AAMC) Guidance</a:t>
            </a:r>
            <a:endParaRPr lang="en-US" sz="1600" b="1" i="0" u="none" strike="noStrike" dirty="0">
              <a:solidFill>
                <a:srgbClr val="003798"/>
              </a:solidFill>
              <a:effectLst/>
              <a:latin typeface="+mn-lt"/>
            </a:endParaRPr>
          </a:p>
          <a:p>
            <a:r>
              <a:rPr lang="en-US" sz="1600" b="1" i="0" u="none" strike="noStrike" dirty="0">
                <a:solidFill>
                  <a:srgbClr val="003798"/>
                </a:solidFill>
                <a:effectLst/>
                <a:latin typeface="+mn-lt"/>
                <a:hlinkClick r:id="rId10"/>
              </a:rPr>
              <a:t>Belmont Report</a:t>
            </a:r>
            <a:endParaRPr lang="en-US" sz="1600" b="1" i="0" u="none" strike="noStrike" dirty="0">
              <a:solidFill>
                <a:srgbClr val="003798"/>
              </a:solidFill>
              <a:effectLst/>
              <a:latin typeface="+mn-lt"/>
            </a:endParaRPr>
          </a:p>
          <a:p>
            <a:r>
              <a:rPr lang="en-US" sz="1600" b="1" i="0" u="none" strike="noStrike" dirty="0">
                <a:solidFill>
                  <a:srgbClr val="003798"/>
                </a:solidFill>
                <a:effectLst/>
                <a:latin typeface="+mn-lt"/>
                <a:hlinkClick r:id="rId11"/>
              </a:rPr>
              <a:t>Nuremberg Code</a:t>
            </a:r>
            <a:endParaRPr lang="en-US" sz="1600" b="1" i="0" u="none" strike="noStrike" dirty="0">
              <a:solidFill>
                <a:srgbClr val="003798"/>
              </a:solidFill>
              <a:effectLst/>
              <a:latin typeface="+mn-lt"/>
            </a:endParaRPr>
          </a:p>
          <a:p>
            <a:r>
              <a:rPr lang="en-US" sz="1600" b="1" i="0" u="none" strike="noStrike" dirty="0">
                <a:solidFill>
                  <a:srgbClr val="003798"/>
                </a:solidFill>
                <a:effectLst/>
                <a:latin typeface="+mn-lt"/>
                <a:hlinkClick r:id="rId12"/>
              </a:rPr>
              <a:t>Declaration of Helsinki</a:t>
            </a:r>
            <a:endParaRPr lang="en-US" sz="1600" b="1" i="0" u="none" strike="noStrike" dirty="0">
              <a:solidFill>
                <a:srgbClr val="003798"/>
              </a:solidFill>
              <a:effectLst/>
              <a:latin typeface="+mn-lt"/>
            </a:endParaRPr>
          </a:p>
          <a:p>
            <a:r>
              <a:rPr lang="en-US" sz="1600" b="1" i="0" u="none" strike="noStrike" dirty="0">
                <a:solidFill>
                  <a:srgbClr val="003798"/>
                </a:solidFill>
                <a:effectLst/>
                <a:latin typeface="+mn-lt"/>
                <a:hlinkClick r:id="rId13"/>
              </a:rPr>
              <a:t>OHRP's website</a:t>
            </a:r>
            <a:endParaRPr lang="en-US" sz="1600" b="1" i="0" u="none" strike="noStrike" dirty="0">
              <a:solidFill>
                <a:srgbClr val="003798"/>
              </a:solidFill>
              <a:effectLst/>
              <a:latin typeface="+mn-lt"/>
            </a:endParaRPr>
          </a:p>
          <a:p>
            <a:r>
              <a:rPr lang="en-US" sz="1600" b="1" i="0" u="none" strike="noStrike" dirty="0">
                <a:solidFill>
                  <a:srgbClr val="003798"/>
                </a:solidFill>
                <a:effectLst/>
                <a:latin typeface="+mn-lt"/>
                <a:hlinkClick r:id="rId14"/>
              </a:rPr>
              <a:t>FDA Information Sheet on Emergency Use of and Investigational Drug or Biologic - Click here</a:t>
            </a:r>
            <a:endParaRPr lang="en-US" sz="1600" dirty="0">
              <a:latin typeface="+mn-lt"/>
            </a:endParaRPr>
          </a:p>
        </p:txBody>
      </p:sp>
      <p:sp>
        <p:nvSpPr>
          <p:cNvPr id="4" name="Slide Number Placeholder 3">
            <a:extLst>
              <a:ext uri="{FF2B5EF4-FFF2-40B4-BE49-F238E27FC236}">
                <a16:creationId xmlns:a16="http://schemas.microsoft.com/office/drawing/2014/main" id="{3D0D75EE-F6F8-ACBB-8B70-BCD6E02B891C}"/>
              </a:ext>
            </a:extLst>
          </p:cNvPr>
          <p:cNvSpPr>
            <a:spLocks noGrp="1"/>
          </p:cNvSpPr>
          <p:nvPr>
            <p:ph type="sldNum" sz="quarter" idx="12"/>
          </p:nvPr>
        </p:nvSpPr>
        <p:spPr/>
        <p:txBody>
          <a:bodyPr/>
          <a:lstStyle/>
          <a:p>
            <a:fld id="{BCBF9873-87BF-3E40-B65C-4328474BB062}" type="slidenum">
              <a:rPr lang="en-US" smtClean="0"/>
              <a:pPr/>
              <a:t>4</a:t>
            </a:fld>
            <a:endParaRPr lang="en-US"/>
          </a:p>
        </p:txBody>
      </p:sp>
    </p:spTree>
    <p:extLst>
      <p:ext uri="{BB962C8B-B14F-4D97-AF65-F5344CB8AC3E}">
        <p14:creationId xmlns:p14="http://schemas.microsoft.com/office/powerpoint/2010/main" val="3464232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976AA-6468-21CA-8BC0-F1B2766BC2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8C1690-B6D4-EAE0-0E03-F7DE52A6628D}"/>
              </a:ext>
            </a:extLst>
          </p:cNvPr>
          <p:cNvSpPr>
            <a:spLocks noGrp="1"/>
          </p:cNvSpPr>
          <p:nvPr>
            <p:ph type="title"/>
          </p:nvPr>
        </p:nvSpPr>
        <p:spPr/>
        <p:txBody>
          <a:bodyPr/>
          <a:lstStyle/>
          <a:p>
            <a:r>
              <a:rPr lang="en-US" dirty="0"/>
              <a:t>Helpful External Resource Links</a:t>
            </a:r>
          </a:p>
        </p:txBody>
      </p:sp>
      <p:sp>
        <p:nvSpPr>
          <p:cNvPr id="3" name="Content Placeholder 2">
            <a:extLst>
              <a:ext uri="{FF2B5EF4-FFF2-40B4-BE49-F238E27FC236}">
                <a16:creationId xmlns:a16="http://schemas.microsoft.com/office/drawing/2014/main" id="{4BB3990D-AE0A-D257-C95D-3F953B0969CD}"/>
              </a:ext>
            </a:extLst>
          </p:cNvPr>
          <p:cNvSpPr>
            <a:spLocks noGrp="1"/>
          </p:cNvSpPr>
          <p:nvPr>
            <p:ph idx="1"/>
          </p:nvPr>
        </p:nvSpPr>
        <p:spPr/>
        <p:txBody>
          <a:bodyPr>
            <a:normAutofit/>
          </a:bodyPr>
          <a:lstStyle/>
          <a:p>
            <a:pPr algn="l" fontAlgn="base">
              <a:buFont typeface="Arial" panose="020B0604020202020204" pitchFamily="34" charset="0"/>
              <a:buChar char="•"/>
            </a:pPr>
            <a:r>
              <a:rPr lang="en-US" sz="1600" b="1" i="0" u="none" strike="noStrike" dirty="0">
                <a:solidFill>
                  <a:srgbClr val="003798"/>
                </a:solidFill>
                <a:effectLst/>
                <a:latin typeface="+mn-lt"/>
                <a:hlinkClick r:id="rId2"/>
              </a:rPr>
              <a:t>UTSW Account Request Form</a:t>
            </a:r>
            <a:endParaRPr lang="en-US" sz="1600" b="1" i="0" u="none" strike="noStrike" dirty="0">
              <a:solidFill>
                <a:srgbClr val="003798"/>
              </a:solidFill>
              <a:effectLst/>
              <a:latin typeface="+mn-lt"/>
            </a:endParaRPr>
          </a:p>
          <a:p>
            <a:pPr fontAlgn="base">
              <a:buFont typeface="Arial" panose="020B0604020202020204" pitchFamily="34" charset="0"/>
              <a:buChar char="•"/>
            </a:pPr>
            <a:r>
              <a:rPr lang="en-US" sz="1600" b="1" i="0" u="none" strike="noStrike" dirty="0">
                <a:solidFill>
                  <a:srgbClr val="003798"/>
                </a:solidFill>
                <a:effectLst/>
                <a:latin typeface="+mn-lt"/>
                <a:hlinkClick r:id="rId3"/>
              </a:rPr>
              <a:t>UTSW Forms and Templates</a:t>
            </a:r>
            <a:endParaRPr lang="en-US" sz="1600" b="1" i="0" u="none" strike="noStrike" dirty="0">
              <a:solidFill>
                <a:srgbClr val="003798"/>
              </a:solidFill>
              <a:effectLst/>
              <a:latin typeface="+mn-lt"/>
            </a:endParaRPr>
          </a:p>
          <a:p>
            <a:pPr fontAlgn="base">
              <a:buFont typeface="Arial" panose="020B0604020202020204" pitchFamily="34" charset="0"/>
              <a:buChar char="•"/>
            </a:pPr>
            <a:r>
              <a:rPr lang="en-US" sz="1600" b="1" i="0" u="none" strike="noStrike" dirty="0">
                <a:solidFill>
                  <a:srgbClr val="003798"/>
                </a:solidFill>
                <a:effectLst/>
                <a:latin typeface="+mn-lt"/>
                <a:hlinkClick r:id="rId4"/>
              </a:rPr>
              <a:t>Food and Drug Administration</a:t>
            </a:r>
            <a:endParaRPr lang="en-US" sz="1600" b="1" i="0" u="none" strike="noStrike" dirty="0">
              <a:solidFill>
                <a:srgbClr val="003798"/>
              </a:solidFill>
              <a:effectLst/>
              <a:latin typeface="+mn-lt"/>
            </a:endParaRPr>
          </a:p>
          <a:p>
            <a:pPr fontAlgn="base">
              <a:buFont typeface="Arial" panose="020B0604020202020204" pitchFamily="34" charset="0"/>
              <a:buChar char="•"/>
            </a:pPr>
            <a:r>
              <a:rPr lang="en-US" sz="1600" b="1" i="0" u="none" strike="noStrike" dirty="0">
                <a:solidFill>
                  <a:srgbClr val="003798"/>
                </a:solidFill>
                <a:effectLst/>
                <a:latin typeface="+mn-lt"/>
                <a:hlinkClick r:id="rId5"/>
              </a:rPr>
              <a:t>National Institutes of Health (NIH)</a:t>
            </a:r>
            <a:endParaRPr lang="en-US" sz="1600" b="1" i="0" u="none" strike="noStrike" dirty="0">
              <a:solidFill>
                <a:srgbClr val="003798"/>
              </a:solidFill>
              <a:effectLst/>
              <a:latin typeface="+mn-lt"/>
            </a:endParaRPr>
          </a:p>
          <a:p>
            <a:pPr fontAlgn="base">
              <a:buFont typeface="Arial" panose="020B0604020202020204" pitchFamily="34" charset="0"/>
              <a:buChar char="•"/>
            </a:pPr>
            <a:r>
              <a:rPr lang="en-US" sz="1600" b="1" i="0" u="none" strike="noStrike" dirty="0">
                <a:solidFill>
                  <a:srgbClr val="003798"/>
                </a:solidFill>
                <a:effectLst/>
                <a:latin typeface="+mn-lt"/>
                <a:hlinkClick r:id="rId6"/>
              </a:rPr>
              <a:t>Department of Health and Human Services</a:t>
            </a:r>
            <a:endParaRPr lang="en-US" sz="1600" b="1" i="0" u="none" strike="noStrike" dirty="0">
              <a:solidFill>
                <a:srgbClr val="003798"/>
              </a:solidFill>
              <a:effectLst/>
              <a:latin typeface="+mn-lt"/>
            </a:endParaRPr>
          </a:p>
          <a:p>
            <a:pPr fontAlgn="base">
              <a:buFont typeface="Arial" panose="020B0604020202020204" pitchFamily="34" charset="0"/>
              <a:buChar char="•"/>
            </a:pPr>
            <a:r>
              <a:rPr lang="en-US" sz="1600" b="1" i="0" u="none" strike="noStrike" dirty="0">
                <a:solidFill>
                  <a:srgbClr val="003798"/>
                </a:solidFill>
                <a:effectLst/>
                <a:latin typeface="+mn-lt"/>
                <a:hlinkClick r:id="rId7"/>
              </a:rPr>
              <a:t>Office for Human Research Protections (OHRP)</a:t>
            </a:r>
            <a:endParaRPr lang="en-US" sz="1600" b="1" i="0" u="none" strike="noStrike" dirty="0">
              <a:solidFill>
                <a:srgbClr val="003798"/>
              </a:solidFill>
              <a:effectLst/>
              <a:latin typeface="+mn-lt"/>
            </a:endParaRPr>
          </a:p>
          <a:p>
            <a:pPr fontAlgn="base">
              <a:buFont typeface="Arial" panose="020B0604020202020204" pitchFamily="34" charset="0"/>
              <a:buChar char="•"/>
            </a:pPr>
            <a:r>
              <a:rPr lang="en-US" sz="1600" b="1" i="0" u="none" strike="noStrike" dirty="0">
                <a:solidFill>
                  <a:srgbClr val="003798"/>
                </a:solidFill>
                <a:effectLst/>
                <a:latin typeface="+mn-lt"/>
                <a:hlinkClick r:id="rId8"/>
              </a:rPr>
              <a:t>National Library of Medicine</a:t>
            </a:r>
            <a:endParaRPr lang="en-US" sz="1600" b="1" i="0" u="none" strike="noStrike" dirty="0">
              <a:solidFill>
                <a:srgbClr val="003798"/>
              </a:solidFill>
              <a:effectLst/>
              <a:latin typeface="+mn-lt"/>
            </a:endParaRPr>
          </a:p>
          <a:p>
            <a:pPr fontAlgn="base">
              <a:buFont typeface="Arial" panose="020B0604020202020204" pitchFamily="34" charset="0"/>
              <a:buChar char="•"/>
            </a:pPr>
            <a:r>
              <a:rPr lang="en-US" sz="1600" b="1" i="0" u="none" strike="noStrike" dirty="0">
                <a:solidFill>
                  <a:srgbClr val="003798"/>
                </a:solidFill>
                <a:effectLst/>
                <a:latin typeface="+mn-lt"/>
                <a:hlinkClick r:id="rId9"/>
              </a:rPr>
              <a:t>Guidance for IRBs, Clinical Investigators, and Sponsors</a:t>
            </a:r>
            <a:endParaRPr lang="en-US" sz="1600" b="1" i="0" u="none" strike="noStrike" dirty="0">
              <a:solidFill>
                <a:srgbClr val="003798"/>
              </a:solidFill>
              <a:effectLst/>
              <a:latin typeface="+mn-lt"/>
            </a:endParaRPr>
          </a:p>
          <a:p>
            <a:pPr fontAlgn="base">
              <a:buFont typeface="Arial" panose="020B0604020202020204" pitchFamily="34" charset="0"/>
              <a:buChar char="•"/>
            </a:pPr>
            <a:r>
              <a:rPr lang="en-US" sz="1600" b="1" i="0" u="none" strike="noStrike" dirty="0">
                <a:solidFill>
                  <a:srgbClr val="003798"/>
                </a:solidFill>
                <a:effectLst/>
                <a:latin typeface="+mn-lt"/>
                <a:hlinkClick r:id="rId10"/>
              </a:rPr>
              <a:t>Good Clinical Practice</a:t>
            </a:r>
            <a:endParaRPr lang="en-US" sz="1600" b="1" i="0" u="none" strike="noStrike" dirty="0">
              <a:solidFill>
                <a:srgbClr val="003798"/>
              </a:solidFill>
              <a:effectLst/>
              <a:latin typeface="+mn-lt"/>
            </a:endParaRPr>
          </a:p>
          <a:p>
            <a:pPr fontAlgn="base">
              <a:buFont typeface="Arial" panose="020B0604020202020204" pitchFamily="34" charset="0"/>
              <a:buChar char="•"/>
            </a:pPr>
            <a:r>
              <a:rPr lang="en-US" sz="1600" b="1" i="0" u="none" strike="noStrike" dirty="0">
                <a:solidFill>
                  <a:srgbClr val="03335F"/>
                </a:solidFill>
                <a:effectLst/>
                <a:latin typeface="+mn-lt"/>
                <a:hlinkClick r:id="rId11"/>
              </a:rPr>
              <a:t>What is FDA Research - Click here</a:t>
            </a:r>
            <a:endParaRPr lang="en-US" sz="1600" b="1" i="0" u="none" strike="noStrike" dirty="0">
              <a:solidFill>
                <a:srgbClr val="03335F"/>
              </a:solidFill>
              <a:effectLst/>
              <a:latin typeface="+mn-lt"/>
            </a:endParaRPr>
          </a:p>
          <a:p>
            <a:pPr fontAlgn="base">
              <a:buFont typeface="Arial" panose="020B0604020202020204" pitchFamily="34" charset="0"/>
              <a:buChar char="•"/>
            </a:pPr>
            <a:r>
              <a:rPr lang="en-US" sz="1600" b="1" i="0" u="none" strike="noStrike" dirty="0">
                <a:solidFill>
                  <a:srgbClr val="003798"/>
                </a:solidFill>
                <a:effectLst/>
                <a:latin typeface="+mn-lt"/>
                <a:hlinkClick r:id="rId12"/>
              </a:rPr>
              <a:t>CITI Training</a:t>
            </a:r>
            <a:endParaRPr lang="en-US" sz="1600" b="1" i="0" u="none" strike="noStrike" dirty="0">
              <a:solidFill>
                <a:srgbClr val="003798"/>
              </a:solidFill>
              <a:effectLst/>
              <a:latin typeface="+mn-lt"/>
            </a:endParaRPr>
          </a:p>
          <a:p>
            <a:pPr fontAlgn="base">
              <a:buFont typeface="Arial" panose="020B0604020202020204" pitchFamily="34" charset="0"/>
              <a:buChar char="•"/>
            </a:pPr>
            <a:r>
              <a:rPr lang="en-US" sz="1600" b="1" i="0" u="none" strike="noStrike" dirty="0" err="1">
                <a:solidFill>
                  <a:srgbClr val="03335F"/>
                </a:solidFill>
                <a:effectLst/>
                <a:latin typeface="+mn-lt"/>
                <a:hlinkClick r:id="rId13"/>
              </a:rPr>
              <a:t>Federalwide</a:t>
            </a:r>
            <a:r>
              <a:rPr lang="en-US" sz="1600" b="1" i="0" u="none" strike="noStrike" dirty="0">
                <a:solidFill>
                  <a:srgbClr val="03335F"/>
                </a:solidFill>
                <a:effectLst/>
                <a:latin typeface="+mn-lt"/>
                <a:hlinkClick r:id="rId13"/>
              </a:rPr>
              <a:t> Assurance</a:t>
            </a:r>
            <a:endParaRPr lang="en-US" sz="1600" b="1" i="0" u="none" strike="noStrike" dirty="0">
              <a:solidFill>
                <a:srgbClr val="03335F"/>
              </a:solidFill>
              <a:effectLst/>
              <a:latin typeface="+mn-lt"/>
            </a:endParaRPr>
          </a:p>
          <a:p>
            <a:pPr fontAlgn="base">
              <a:buFont typeface="Arial" panose="020B0604020202020204" pitchFamily="34" charset="0"/>
              <a:buChar char="•"/>
            </a:pPr>
            <a:r>
              <a:rPr lang="en-US" sz="1600" b="1" i="0" u="none" strike="noStrike" dirty="0">
                <a:solidFill>
                  <a:srgbClr val="003798"/>
                </a:solidFill>
                <a:effectLst/>
                <a:latin typeface="+mn-lt"/>
                <a:hlinkClick r:id="rId14"/>
              </a:rPr>
              <a:t>Society of Clinical Research Associates</a:t>
            </a:r>
            <a:endParaRPr lang="en-US" sz="1600" b="1" dirty="0">
              <a:solidFill>
                <a:srgbClr val="03335F"/>
              </a:solidFill>
              <a:latin typeface="+mn-lt"/>
            </a:endParaRPr>
          </a:p>
          <a:p>
            <a:pPr fontAlgn="base">
              <a:buFont typeface="Arial" panose="020B0604020202020204" pitchFamily="34" charset="0"/>
              <a:buChar char="•"/>
            </a:pPr>
            <a:r>
              <a:rPr lang="en-US" sz="1600" b="1" i="0" u="none" strike="noStrike" dirty="0">
                <a:solidFill>
                  <a:srgbClr val="003798"/>
                </a:solidFill>
                <a:effectLst/>
                <a:latin typeface="+mn-lt"/>
                <a:hlinkClick r:id="rId15"/>
              </a:rPr>
              <a:t>Association of Clinical Research Professionals</a:t>
            </a:r>
            <a:endParaRPr lang="en-US" sz="1600" b="1" i="0" u="none" strike="noStrike" dirty="0">
              <a:solidFill>
                <a:srgbClr val="03335F"/>
              </a:solidFill>
              <a:effectLst/>
              <a:latin typeface="+mn-lt"/>
            </a:endParaRPr>
          </a:p>
          <a:p>
            <a:pPr fontAlgn="base">
              <a:buFont typeface="Arial" panose="020B0604020202020204" pitchFamily="34" charset="0"/>
              <a:buChar char="•"/>
            </a:pPr>
            <a:endParaRPr lang="en-US" sz="1600" b="1" i="0" u="none" strike="noStrike" dirty="0">
              <a:solidFill>
                <a:srgbClr val="03335F"/>
              </a:solidFill>
              <a:effectLst/>
              <a:latin typeface="+mn-lt"/>
            </a:endParaRPr>
          </a:p>
          <a:p>
            <a:pPr fontAlgn="base">
              <a:buFont typeface="Arial" panose="020B0604020202020204" pitchFamily="34" charset="0"/>
              <a:buChar char="•"/>
            </a:pPr>
            <a:endParaRPr lang="en-US" sz="1600" b="0" i="0" dirty="0">
              <a:solidFill>
                <a:srgbClr val="000000"/>
              </a:solidFill>
              <a:effectLst/>
              <a:latin typeface="inherit"/>
            </a:endParaRPr>
          </a:p>
          <a:p>
            <a:pPr algn="l" fontAlgn="base">
              <a:buFont typeface="Arial" panose="020B0604020202020204" pitchFamily="34" charset="0"/>
              <a:buChar char="•"/>
            </a:pPr>
            <a:endParaRPr lang="en-US" sz="1600" b="0" i="0" dirty="0">
              <a:solidFill>
                <a:srgbClr val="000000"/>
              </a:solidFill>
              <a:effectLst/>
              <a:latin typeface="inherit"/>
            </a:endParaRPr>
          </a:p>
        </p:txBody>
      </p:sp>
      <p:sp>
        <p:nvSpPr>
          <p:cNvPr id="4" name="Slide Number Placeholder 3">
            <a:extLst>
              <a:ext uri="{FF2B5EF4-FFF2-40B4-BE49-F238E27FC236}">
                <a16:creationId xmlns:a16="http://schemas.microsoft.com/office/drawing/2014/main" id="{967AE887-D2A7-5BBF-6214-D9D1F5B75E90}"/>
              </a:ext>
            </a:extLst>
          </p:cNvPr>
          <p:cNvSpPr>
            <a:spLocks noGrp="1"/>
          </p:cNvSpPr>
          <p:nvPr>
            <p:ph type="sldNum" sz="quarter" idx="12"/>
          </p:nvPr>
        </p:nvSpPr>
        <p:spPr/>
        <p:txBody>
          <a:bodyPr/>
          <a:lstStyle/>
          <a:p>
            <a:fld id="{BCBF9873-87BF-3E40-B65C-4328474BB062}" type="slidenum">
              <a:rPr lang="en-US" smtClean="0"/>
              <a:pPr/>
              <a:t>5</a:t>
            </a:fld>
            <a:endParaRPr lang="en-US"/>
          </a:p>
        </p:txBody>
      </p:sp>
    </p:spTree>
    <p:extLst>
      <p:ext uri="{BB962C8B-B14F-4D97-AF65-F5344CB8AC3E}">
        <p14:creationId xmlns:p14="http://schemas.microsoft.com/office/powerpoint/2010/main" val="2854903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852D86-DEE5-2FCB-E2C0-6C17C04216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AEE3D2-D168-D4DE-90A7-A47CB4B505CE}"/>
              </a:ext>
            </a:extLst>
          </p:cNvPr>
          <p:cNvSpPr>
            <a:spLocks noGrp="1"/>
          </p:cNvSpPr>
          <p:nvPr>
            <p:ph type="title"/>
          </p:nvPr>
        </p:nvSpPr>
        <p:spPr/>
        <p:txBody>
          <a:bodyPr/>
          <a:lstStyle/>
          <a:p>
            <a:r>
              <a:rPr lang="en-US" dirty="0"/>
              <a:t>Helpful THR Resource Links</a:t>
            </a:r>
          </a:p>
        </p:txBody>
      </p:sp>
      <p:sp>
        <p:nvSpPr>
          <p:cNvPr id="3" name="Content Placeholder 2">
            <a:extLst>
              <a:ext uri="{FF2B5EF4-FFF2-40B4-BE49-F238E27FC236}">
                <a16:creationId xmlns:a16="http://schemas.microsoft.com/office/drawing/2014/main" id="{F5CC8D85-2F06-F0FB-CF0E-1C2768C6D787}"/>
              </a:ext>
            </a:extLst>
          </p:cNvPr>
          <p:cNvSpPr>
            <a:spLocks noGrp="1"/>
          </p:cNvSpPr>
          <p:nvPr>
            <p:ph idx="1"/>
          </p:nvPr>
        </p:nvSpPr>
        <p:spPr/>
        <p:txBody>
          <a:bodyPr>
            <a:normAutofit/>
          </a:bodyPr>
          <a:lstStyle/>
          <a:p>
            <a:pPr algn="l" fontAlgn="base">
              <a:buFont typeface="Arial" panose="020B0604020202020204" pitchFamily="34" charset="0"/>
              <a:buChar char="•"/>
            </a:pPr>
            <a:r>
              <a:rPr lang="en-US" sz="1600" b="1" i="0" u="none" strike="noStrike" dirty="0">
                <a:solidFill>
                  <a:srgbClr val="003798"/>
                </a:solidFill>
                <a:effectLst/>
                <a:latin typeface="+mn-lt"/>
                <a:hlinkClick r:id="rId2"/>
              </a:rPr>
              <a:t>How to Submit a New Protocol Using the Ethos System for THR</a:t>
            </a:r>
            <a:endParaRPr lang="en-US" sz="1600" b="1" i="0" u="none" strike="noStrike" dirty="0">
              <a:solidFill>
                <a:srgbClr val="003798"/>
              </a:solidFill>
              <a:effectLst/>
              <a:latin typeface="+mn-lt"/>
            </a:endParaRPr>
          </a:p>
          <a:p>
            <a:pPr algn="l" fontAlgn="base">
              <a:buFont typeface="Arial" panose="020B0604020202020204" pitchFamily="34" charset="0"/>
              <a:buChar char="•"/>
            </a:pPr>
            <a:r>
              <a:rPr lang="en-US" sz="1600" b="1" i="0" u="none" strike="noStrike" dirty="0">
                <a:solidFill>
                  <a:srgbClr val="003798"/>
                </a:solidFill>
                <a:effectLst/>
                <a:latin typeface="+mn-lt"/>
                <a:hlinkClick r:id="rId3"/>
              </a:rPr>
              <a:t>Navigating the UTSW ETHOS workspace</a:t>
            </a:r>
            <a:endParaRPr lang="en-US" sz="1600" b="1" dirty="0">
              <a:solidFill>
                <a:srgbClr val="003798"/>
              </a:solidFill>
              <a:latin typeface="+mn-lt"/>
            </a:endParaRPr>
          </a:p>
          <a:p>
            <a:pPr algn="l" fontAlgn="base">
              <a:buFont typeface="Arial" panose="020B0604020202020204" pitchFamily="34" charset="0"/>
              <a:buChar char="•"/>
            </a:pPr>
            <a:r>
              <a:rPr lang="en-US" sz="1600" b="1" i="0" u="none" strike="noStrike" dirty="0">
                <a:solidFill>
                  <a:srgbClr val="003798"/>
                </a:solidFill>
                <a:effectLst/>
                <a:latin typeface="+mn-lt"/>
                <a:hlinkClick r:id="rId4"/>
              </a:rPr>
              <a:t>Create &amp; Submit a Non-Human and Non-Regulated Research Submission</a:t>
            </a:r>
            <a:endParaRPr lang="en-US" sz="1600" b="1" i="0" u="none" strike="noStrike" dirty="0">
              <a:solidFill>
                <a:srgbClr val="003798"/>
              </a:solidFill>
              <a:effectLst/>
              <a:latin typeface="+mn-lt"/>
            </a:endParaRPr>
          </a:p>
          <a:p>
            <a:pPr algn="l" fontAlgn="base">
              <a:buFont typeface="Arial" panose="020B0604020202020204" pitchFamily="34" charset="0"/>
              <a:buChar char="•"/>
            </a:pPr>
            <a:r>
              <a:rPr lang="en-US" sz="1600" b="1" i="0" u="none" strike="noStrike" dirty="0">
                <a:solidFill>
                  <a:srgbClr val="003798"/>
                </a:solidFill>
                <a:effectLst/>
                <a:latin typeface="+mn-lt"/>
                <a:hlinkClick r:id="rId5"/>
              </a:rPr>
              <a:t>Activities within the IRB Submission</a:t>
            </a:r>
            <a:endParaRPr lang="en-US" sz="1600" b="1" i="0" u="none" strike="noStrike" dirty="0">
              <a:solidFill>
                <a:srgbClr val="003798"/>
              </a:solidFill>
              <a:effectLst/>
              <a:latin typeface="+mn-lt"/>
            </a:endParaRPr>
          </a:p>
          <a:p>
            <a:pPr algn="l" fontAlgn="base">
              <a:buFont typeface="Arial" panose="020B0604020202020204" pitchFamily="34" charset="0"/>
              <a:buChar char="•"/>
            </a:pPr>
            <a:r>
              <a:rPr lang="en-US" sz="1600" b="1" i="0" u="none" strike="noStrike" dirty="0">
                <a:solidFill>
                  <a:srgbClr val="003798"/>
                </a:solidFill>
                <a:effectLst/>
                <a:latin typeface="+mn-lt"/>
                <a:hlinkClick r:id="rId6"/>
              </a:rPr>
              <a:t>Texas Health Resources’ Documentation of FWA Membership</a:t>
            </a:r>
            <a:endParaRPr lang="en-US" sz="1600" b="1" i="0" u="none" strike="noStrike" dirty="0">
              <a:solidFill>
                <a:srgbClr val="003798"/>
              </a:solidFill>
              <a:effectLst/>
              <a:latin typeface="+mn-lt"/>
            </a:endParaRPr>
          </a:p>
          <a:p>
            <a:pPr algn="l" fontAlgn="base">
              <a:buFont typeface="Arial" panose="020B0604020202020204" pitchFamily="34" charset="0"/>
              <a:buChar char="•"/>
            </a:pPr>
            <a:r>
              <a:rPr lang="en-US" sz="1600" b="1" i="0" u="none" strike="noStrike" dirty="0">
                <a:solidFill>
                  <a:srgbClr val="003798"/>
                </a:solidFill>
                <a:effectLst/>
                <a:latin typeface="+mn-lt"/>
                <a:hlinkClick r:id="rId7"/>
              </a:rPr>
              <a:t>Texas Health Resources Statement of Compliance</a:t>
            </a:r>
            <a:endParaRPr lang="en-US" sz="1600" b="1" dirty="0">
              <a:solidFill>
                <a:srgbClr val="003798"/>
              </a:solidFill>
              <a:latin typeface="+mn-lt"/>
            </a:endParaRPr>
          </a:p>
          <a:p>
            <a:pPr algn="l" fontAlgn="base">
              <a:buFont typeface="Arial" panose="020B0604020202020204" pitchFamily="34" charset="0"/>
              <a:buChar char="•"/>
            </a:pPr>
            <a:r>
              <a:rPr lang="en-US" sz="1600" b="1" i="0" u="none" strike="noStrike" dirty="0">
                <a:solidFill>
                  <a:srgbClr val="003798"/>
                </a:solidFill>
                <a:effectLst/>
                <a:latin typeface="+mn-lt"/>
                <a:hlinkClick r:id="rId8"/>
              </a:rPr>
              <a:t>Conflict of Interest Disclosure</a:t>
            </a:r>
            <a:endParaRPr lang="en-US" sz="1600" b="1" i="0" u="none" strike="noStrike" dirty="0">
              <a:solidFill>
                <a:srgbClr val="003798"/>
              </a:solidFill>
              <a:effectLst/>
              <a:latin typeface="+mn-lt"/>
            </a:endParaRPr>
          </a:p>
          <a:p>
            <a:pPr fontAlgn="base">
              <a:buFont typeface="Arial" panose="020B0604020202020204" pitchFamily="34" charset="0"/>
              <a:buChar char="•"/>
            </a:pPr>
            <a:r>
              <a:rPr lang="en-US" sz="1600" b="1" i="0" u="none" strike="noStrike" dirty="0">
                <a:solidFill>
                  <a:srgbClr val="003798"/>
                </a:solidFill>
                <a:effectLst/>
                <a:latin typeface="+mn-lt"/>
                <a:hlinkClick r:id="rId9"/>
              </a:rPr>
              <a:t>Entity Reviewer Approval Form</a:t>
            </a:r>
            <a:endParaRPr lang="en-US" sz="1600" b="0" i="0" dirty="0">
              <a:solidFill>
                <a:srgbClr val="000000"/>
              </a:solidFill>
              <a:effectLst/>
              <a:latin typeface="+mn-lt"/>
            </a:endParaRPr>
          </a:p>
          <a:p>
            <a:pPr fontAlgn="base">
              <a:buFont typeface="Arial" panose="020B0604020202020204" pitchFamily="34" charset="0"/>
              <a:buChar char="•"/>
            </a:pPr>
            <a:r>
              <a:rPr lang="en-US" sz="1600" b="1" i="0" u="none" strike="noStrike" dirty="0">
                <a:solidFill>
                  <a:srgbClr val="003798"/>
                </a:solidFill>
                <a:effectLst/>
                <a:latin typeface="+mn-lt"/>
                <a:hlinkClick r:id="rId10"/>
              </a:rPr>
              <a:t>UTSW Account Request Form</a:t>
            </a:r>
            <a:endParaRPr lang="en-US" sz="1600" b="0" i="0" dirty="0">
              <a:solidFill>
                <a:srgbClr val="000000"/>
              </a:solidFill>
              <a:effectLst/>
              <a:latin typeface="+mn-lt"/>
            </a:endParaRPr>
          </a:p>
          <a:p>
            <a:pPr algn="l" fontAlgn="base">
              <a:buFont typeface="Arial" panose="020B0604020202020204" pitchFamily="34" charset="0"/>
              <a:buChar char="•"/>
            </a:pPr>
            <a:r>
              <a:rPr lang="en-US" sz="1600" b="1" i="0" u="none" strike="noStrike" dirty="0">
                <a:solidFill>
                  <a:srgbClr val="003798"/>
                </a:solidFill>
                <a:effectLst/>
                <a:latin typeface="+mn-lt"/>
                <a:hlinkClick r:id="rId11"/>
              </a:rPr>
              <a:t>Study Questionnaire</a:t>
            </a:r>
            <a:endParaRPr lang="en-US" sz="1600" b="1" i="0" u="none" strike="noStrike" dirty="0">
              <a:solidFill>
                <a:srgbClr val="003798"/>
              </a:solidFill>
              <a:effectLst/>
              <a:latin typeface="+mn-lt"/>
            </a:endParaRPr>
          </a:p>
          <a:p>
            <a:pPr algn="l" fontAlgn="base">
              <a:buFont typeface="Arial" panose="020B0604020202020204" pitchFamily="34" charset="0"/>
              <a:buChar char="•"/>
            </a:pPr>
            <a:r>
              <a:rPr lang="en-US" sz="1600" b="1" i="0" u="none" strike="noStrike" dirty="0">
                <a:solidFill>
                  <a:srgbClr val="003798"/>
                </a:solidFill>
                <a:effectLst/>
                <a:latin typeface="+mn-lt"/>
                <a:hlinkClick r:id="rId12"/>
              </a:rPr>
              <a:t>Study Modification Questionnaire</a:t>
            </a:r>
            <a:endParaRPr lang="en-US" sz="1600" b="1" i="0" u="none" strike="noStrike" dirty="0">
              <a:solidFill>
                <a:srgbClr val="003798"/>
              </a:solidFill>
              <a:effectLst/>
              <a:latin typeface="+mn-lt"/>
            </a:endParaRPr>
          </a:p>
          <a:p>
            <a:pPr algn="l" fontAlgn="base">
              <a:buFont typeface="Arial" panose="020B0604020202020204" pitchFamily="34" charset="0"/>
              <a:buChar char="•"/>
            </a:pPr>
            <a:r>
              <a:rPr lang="en-US" sz="1600" b="1" i="0" u="none" strike="noStrike" dirty="0">
                <a:solidFill>
                  <a:srgbClr val="003798"/>
                </a:solidFill>
                <a:effectLst/>
                <a:latin typeface="+mn-lt"/>
                <a:hlinkClick r:id="rId13"/>
              </a:rPr>
              <a:t>Texas Health Resources Code of Business Ethics</a:t>
            </a:r>
            <a:endParaRPr lang="en-US" sz="1600" b="1" dirty="0">
              <a:solidFill>
                <a:srgbClr val="003798"/>
              </a:solidFill>
              <a:latin typeface="+mn-lt"/>
            </a:endParaRPr>
          </a:p>
          <a:p>
            <a:pPr algn="l" fontAlgn="base">
              <a:buFont typeface="Arial" panose="020B0604020202020204" pitchFamily="34" charset="0"/>
              <a:buChar char="•"/>
            </a:pPr>
            <a:r>
              <a:rPr lang="en-US" sz="1600" b="1" i="0" u="none" strike="noStrike" dirty="0">
                <a:solidFill>
                  <a:srgbClr val="003798"/>
                </a:solidFill>
                <a:effectLst/>
                <a:latin typeface="+mn-lt"/>
                <a:hlinkClick r:id="rId14"/>
              </a:rPr>
              <a:t>Language Access Services &amp; Disability Support Services Toolkit</a:t>
            </a:r>
            <a:endParaRPr lang="en-US" sz="1600" b="1" i="0" u="none" strike="noStrike" dirty="0">
              <a:solidFill>
                <a:srgbClr val="003798"/>
              </a:solidFill>
              <a:effectLst/>
              <a:latin typeface="+mn-lt"/>
            </a:endParaRPr>
          </a:p>
          <a:p>
            <a:pPr algn="l" fontAlgn="base">
              <a:buFont typeface="Arial" panose="020B0604020202020204" pitchFamily="34" charset="0"/>
              <a:buChar char="•"/>
            </a:pPr>
            <a:r>
              <a:rPr lang="en-US" sz="1600" b="1" i="0" u="none" strike="noStrike" dirty="0">
                <a:solidFill>
                  <a:srgbClr val="003798"/>
                </a:solidFill>
                <a:effectLst/>
                <a:latin typeface="+mn-lt"/>
                <a:hlinkClick r:id="rId15"/>
              </a:rPr>
              <a:t>Tool to Determine if IRB Approval is Needed</a:t>
            </a:r>
            <a:endParaRPr lang="en-US" sz="1600" b="1" i="0" u="none" strike="noStrike" dirty="0">
              <a:solidFill>
                <a:srgbClr val="003798"/>
              </a:solidFill>
              <a:effectLst/>
              <a:latin typeface="+mn-lt"/>
            </a:endParaRPr>
          </a:p>
          <a:p>
            <a:pPr algn="l" fontAlgn="base">
              <a:buFont typeface="Arial" panose="020B0604020202020204" pitchFamily="34" charset="0"/>
              <a:buChar char="•"/>
            </a:pPr>
            <a:endParaRPr lang="en-US" sz="800" b="1" i="0" u="none" strike="noStrike" dirty="0">
              <a:solidFill>
                <a:srgbClr val="003798"/>
              </a:solidFill>
              <a:effectLst/>
              <a:latin typeface="Nunito Sans" pitchFamily="2" charset="0"/>
            </a:endParaRPr>
          </a:p>
          <a:p>
            <a:pPr algn="l" fontAlgn="base">
              <a:buFont typeface="Arial" panose="020B0604020202020204" pitchFamily="34" charset="0"/>
              <a:buChar char="•"/>
            </a:pPr>
            <a:endParaRPr lang="en-US" sz="800" b="1" dirty="0">
              <a:solidFill>
                <a:srgbClr val="003798"/>
              </a:solidFill>
              <a:latin typeface="Nunito Sans" pitchFamily="2" charset="0"/>
            </a:endParaRPr>
          </a:p>
          <a:p>
            <a:pPr algn="l" fontAlgn="base">
              <a:buFont typeface="Arial" panose="020B0604020202020204" pitchFamily="34" charset="0"/>
              <a:buChar char="•"/>
            </a:pPr>
            <a:endParaRPr lang="en-US" sz="800" b="1" dirty="0">
              <a:solidFill>
                <a:srgbClr val="003798"/>
              </a:solidFill>
              <a:latin typeface="Nunito Sans" pitchFamily="2" charset="0"/>
            </a:endParaRPr>
          </a:p>
          <a:p>
            <a:pPr algn="l" fontAlgn="base">
              <a:buFont typeface="Arial" panose="020B0604020202020204" pitchFamily="34" charset="0"/>
              <a:buChar char="•"/>
            </a:pPr>
            <a:endParaRPr lang="en-US" sz="800" b="1" i="0" u="none" strike="noStrike" dirty="0">
              <a:solidFill>
                <a:srgbClr val="003798"/>
              </a:solidFill>
              <a:effectLst/>
              <a:latin typeface="Nunito Sans" pitchFamily="2" charset="0"/>
            </a:endParaRPr>
          </a:p>
          <a:p>
            <a:pPr algn="l" fontAlgn="base">
              <a:buFont typeface="Arial" panose="020B0604020202020204" pitchFamily="34" charset="0"/>
              <a:buChar char="•"/>
            </a:pPr>
            <a:endParaRPr lang="en-US" sz="800" b="1" dirty="0">
              <a:solidFill>
                <a:srgbClr val="003798"/>
              </a:solidFill>
              <a:latin typeface="Nunito Sans" pitchFamily="2" charset="0"/>
            </a:endParaRPr>
          </a:p>
          <a:p>
            <a:pPr algn="l" fontAlgn="base">
              <a:buFont typeface="Arial" panose="020B0604020202020204" pitchFamily="34" charset="0"/>
              <a:buChar char="•"/>
            </a:pPr>
            <a:endParaRPr lang="en-US" sz="800" b="1" i="0" u="none" strike="noStrike" dirty="0">
              <a:solidFill>
                <a:srgbClr val="003798"/>
              </a:solidFill>
              <a:effectLst/>
              <a:latin typeface="Nunito Sans" pitchFamily="2" charset="0"/>
            </a:endParaRPr>
          </a:p>
          <a:p>
            <a:pPr algn="l" fontAlgn="base">
              <a:buFont typeface="Arial" panose="020B0604020202020204" pitchFamily="34" charset="0"/>
              <a:buChar char="•"/>
            </a:pPr>
            <a:endParaRPr lang="en-US" sz="800" b="1" dirty="0">
              <a:solidFill>
                <a:srgbClr val="003798"/>
              </a:solidFill>
              <a:latin typeface="Nunito Sans" pitchFamily="2" charset="0"/>
            </a:endParaRPr>
          </a:p>
          <a:p>
            <a:pPr algn="l" fontAlgn="base">
              <a:buFont typeface="Arial" panose="020B0604020202020204" pitchFamily="34" charset="0"/>
              <a:buChar char="•"/>
            </a:pPr>
            <a:endParaRPr lang="en-US" sz="800" b="1" i="0" u="none" strike="noStrike" dirty="0">
              <a:solidFill>
                <a:srgbClr val="003798"/>
              </a:solidFill>
              <a:effectLst/>
              <a:latin typeface="Nunito Sans" pitchFamily="2" charset="0"/>
            </a:endParaRPr>
          </a:p>
          <a:p>
            <a:pPr algn="l" fontAlgn="base">
              <a:buFont typeface="Arial" panose="020B0604020202020204" pitchFamily="34" charset="0"/>
              <a:buChar char="•"/>
            </a:pPr>
            <a:endParaRPr lang="en-US" sz="800" b="1" dirty="0">
              <a:solidFill>
                <a:srgbClr val="003798"/>
              </a:solidFill>
              <a:latin typeface="Nunito Sans" pitchFamily="2" charset="0"/>
            </a:endParaRPr>
          </a:p>
          <a:p>
            <a:pPr algn="l" fontAlgn="base">
              <a:buFont typeface="Arial" panose="020B0604020202020204" pitchFamily="34" charset="0"/>
              <a:buChar char="•"/>
            </a:pPr>
            <a:endParaRPr lang="en-US" sz="1050" b="1" dirty="0">
              <a:solidFill>
                <a:srgbClr val="003798"/>
              </a:solidFill>
              <a:latin typeface="Nunito Sans" pitchFamily="2" charset="0"/>
            </a:endParaRPr>
          </a:p>
          <a:p>
            <a:pPr algn="l" fontAlgn="base">
              <a:buFont typeface="Arial" panose="020B0604020202020204" pitchFamily="34" charset="0"/>
              <a:buChar char="•"/>
            </a:pPr>
            <a:endParaRPr lang="en-US" sz="1600" b="0" i="0" dirty="0">
              <a:solidFill>
                <a:srgbClr val="000000"/>
              </a:solidFill>
              <a:effectLst/>
              <a:latin typeface="inherit"/>
            </a:endParaRPr>
          </a:p>
          <a:p>
            <a:pPr algn="l" fontAlgn="base">
              <a:buFont typeface="Arial" panose="020B0604020202020204" pitchFamily="34" charset="0"/>
              <a:buChar char="•"/>
            </a:pPr>
            <a:endParaRPr lang="en-US" sz="1600" b="0" i="0" dirty="0">
              <a:solidFill>
                <a:srgbClr val="000000"/>
              </a:solidFill>
              <a:effectLst/>
              <a:latin typeface="inherit"/>
            </a:endParaRPr>
          </a:p>
        </p:txBody>
      </p:sp>
      <p:sp>
        <p:nvSpPr>
          <p:cNvPr id="4" name="Slide Number Placeholder 3">
            <a:extLst>
              <a:ext uri="{FF2B5EF4-FFF2-40B4-BE49-F238E27FC236}">
                <a16:creationId xmlns:a16="http://schemas.microsoft.com/office/drawing/2014/main" id="{67DD62FC-A4AC-4C4D-2135-492E8B9F6204}"/>
              </a:ext>
            </a:extLst>
          </p:cNvPr>
          <p:cNvSpPr>
            <a:spLocks noGrp="1"/>
          </p:cNvSpPr>
          <p:nvPr>
            <p:ph type="sldNum" sz="quarter" idx="12"/>
          </p:nvPr>
        </p:nvSpPr>
        <p:spPr/>
        <p:txBody>
          <a:bodyPr/>
          <a:lstStyle/>
          <a:p>
            <a:fld id="{BCBF9873-87BF-3E40-B65C-4328474BB062}" type="slidenum">
              <a:rPr lang="en-US" smtClean="0"/>
              <a:pPr/>
              <a:t>6</a:t>
            </a:fld>
            <a:endParaRPr lang="en-US"/>
          </a:p>
        </p:txBody>
      </p:sp>
    </p:spTree>
    <p:extLst>
      <p:ext uri="{BB962C8B-B14F-4D97-AF65-F5344CB8AC3E}">
        <p14:creationId xmlns:p14="http://schemas.microsoft.com/office/powerpoint/2010/main" val="2396281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3D069-B4FF-5002-5FCC-328443E76B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EDE75A-037B-D7A1-CC8F-ED185D24AF1E}"/>
              </a:ext>
            </a:extLst>
          </p:cNvPr>
          <p:cNvSpPr>
            <a:spLocks noGrp="1"/>
          </p:cNvSpPr>
          <p:nvPr>
            <p:ph type="title"/>
          </p:nvPr>
        </p:nvSpPr>
        <p:spPr/>
        <p:txBody>
          <a:bodyPr/>
          <a:lstStyle/>
          <a:p>
            <a:r>
              <a:rPr lang="en-US" dirty="0"/>
              <a:t>Helpful THR Resource Links</a:t>
            </a:r>
          </a:p>
        </p:txBody>
      </p:sp>
      <p:sp>
        <p:nvSpPr>
          <p:cNvPr id="3" name="Content Placeholder 2">
            <a:extLst>
              <a:ext uri="{FF2B5EF4-FFF2-40B4-BE49-F238E27FC236}">
                <a16:creationId xmlns:a16="http://schemas.microsoft.com/office/drawing/2014/main" id="{03D6F9A7-C025-B82E-43DA-ABF012F9213C}"/>
              </a:ext>
            </a:extLst>
          </p:cNvPr>
          <p:cNvSpPr>
            <a:spLocks noGrp="1"/>
          </p:cNvSpPr>
          <p:nvPr>
            <p:ph idx="1"/>
          </p:nvPr>
        </p:nvSpPr>
        <p:spPr/>
        <p:txBody>
          <a:bodyPr>
            <a:normAutofit/>
          </a:bodyPr>
          <a:lstStyle/>
          <a:p>
            <a:pPr algn="l" fontAlgn="base">
              <a:buFont typeface="Arial" panose="020B0604020202020204" pitchFamily="34" charset="0"/>
              <a:buChar char="•"/>
            </a:pPr>
            <a:r>
              <a:rPr lang="en-US" sz="1600" b="1" i="0" u="none" strike="noStrike" dirty="0">
                <a:solidFill>
                  <a:srgbClr val="003798"/>
                </a:solidFill>
                <a:effectLst/>
                <a:latin typeface="+mn-lt"/>
                <a:hlinkClick r:id="rId2"/>
              </a:rPr>
              <a:t>Learn More about FDA Research Funded by US Food &amp; Drug Administration</a:t>
            </a:r>
            <a:endParaRPr lang="en-US" sz="1600" b="1" i="0" u="none" strike="noStrike" dirty="0">
              <a:solidFill>
                <a:srgbClr val="003798"/>
              </a:solidFill>
              <a:effectLst/>
              <a:latin typeface="+mn-lt"/>
            </a:endParaRPr>
          </a:p>
          <a:p>
            <a:pPr algn="l" fontAlgn="base">
              <a:buFont typeface="Arial" panose="020B0604020202020204" pitchFamily="34" charset="0"/>
              <a:buChar char="•"/>
            </a:pPr>
            <a:r>
              <a:rPr lang="en-US" sz="1600" b="1" i="0" u="none" strike="noStrike" dirty="0">
                <a:solidFill>
                  <a:srgbClr val="003798"/>
                </a:solidFill>
                <a:effectLst/>
                <a:latin typeface="+mn-lt"/>
                <a:hlinkClick r:id="rId3"/>
              </a:rPr>
              <a:t>Expedited Review Categories</a:t>
            </a:r>
            <a:endParaRPr lang="en-US" sz="1600" b="1" i="0" u="none" strike="noStrike" dirty="0">
              <a:solidFill>
                <a:srgbClr val="003798"/>
              </a:solidFill>
              <a:effectLst/>
              <a:latin typeface="+mn-lt"/>
            </a:endParaRPr>
          </a:p>
          <a:p>
            <a:pPr algn="l" fontAlgn="base">
              <a:buFont typeface="Arial" panose="020B0604020202020204" pitchFamily="34" charset="0"/>
              <a:buChar char="•"/>
            </a:pPr>
            <a:r>
              <a:rPr lang="en-US" sz="1600" b="1" i="0" u="none" strike="noStrike" dirty="0">
                <a:solidFill>
                  <a:srgbClr val="003798"/>
                </a:solidFill>
                <a:effectLst/>
                <a:latin typeface="+mn-lt"/>
                <a:hlinkClick r:id="rId4"/>
              </a:rPr>
              <a:t>Click here to view information on Limited Data Set</a:t>
            </a:r>
            <a:endParaRPr lang="en-US" sz="1600" b="1" i="0" u="none" strike="noStrike" dirty="0">
              <a:solidFill>
                <a:srgbClr val="003798"/>
              </a:solidFill>
              <a:effectLst/>
              <a:latin typeface="+mn-lt"/>
            </a:endParaRPr>
          </a:p>
          <a:p>
            <a:pPr algn="l" fontAlgn="base">
              <a:buFont typeface="Arial" panose="020B0604020202020204" pitchFamily="34" charset="0"/>
              <a:buChar char="•"/>
            </a:pPr>
            <a:r>
              <a:rPr lang="en-US" sz="1600" b="1" i="0" u="none" strike="noStrike" dirty="0">
                <a:solidFill>
                  <a:srgbClr val="003798"/>
                </a:solidFill>
                <a:effectLst/>
                <a:latin typeface="+mn-lt"/>
                <a:hlinkClick r:id="rId5"/>
              </a:rPr>
              <a:t>Click here to view information on Protected Health Information </a:t>
            </a:r>
            <a:endParaRPr lang="en-US" sz="1600" b="1" i="0" u="none" strike="noStrike" dirty="0">
              <a:solidFill>
                <a:srgbClr val="003798"/>
              </a:solidFill>
              <a:effectLst/>
              <a:latin typeface="+mn-lt"/>
            </a:endParaRPr>
          </a:p>
          <a:p>
            <a:pPr algn="l" fontAlgn="base">
              <a:buFont typeface="Arial" panose="020B0604020202020204" pitchFamily="34" charset="0"/>
              <a:buChar char="•"/>
            </a:pPr>
            <a:r>
              <a:rPr lang="en-US" sz="1600" b="1" i="0" u="none" strike="noStrike" dirty="0">
                <a:solidFill>
                  <a:srgbClr val="003798"/>
                </a:solidFill>
                <a:effectLst/>
                <a:latin typeface="+mn-lt"/>
                <a:hlinkClick r:id="rId6"/>
              </a:rPr>
              <a:t>https://www.texashealth.org/Research</a:t>
            </a:r>
            <a:endParaRPr lang="en-US" sz="1600" b="1" i="0" u="none" strike="noStrike" dirty="0">
              <a:solidFill>
                <a:srgbClr val="003798"/>
              </a:solidFill>
              <a:effectLst/>
              <a:latin typeface="+mn-lt"/>
            </a:endParaRPr>
          </a:p>
          <a:p>
            <a:pPr algn="l" fontAlgn="base">
              <a:buFont typeface="Arial" panose="020B0604020202020204" pitchFamily="34" charset="0"/>
              <a:buChar char="•"/>
            </a:pPr>
            <a:r>
              <a:rPr lang="en-US" sz="1600" b="1" dirty="0">
                <a:solidFill>
                  <a:srgbClr val="003798"/>
                </a:solidFill>
                <a:latin typeface="+mn-lt"/>
                <a:hlinkClick r:id="rId7"/>
              </a:rPr>
              <a:t>https://www.texashealth.org/Research/Clinical-Research-Facilitation</a:t>
            </a:r>
            <a:endParaRPr lang="en-US" sz="1600" b="1" dirty="0">
              <a:solidFill>
                <a:srgbClr val="003798"/>
              </a:solidFill>
              <a:latin typeface="+mn-lt"/>
            </a:endParaRPr>
          </a:p>
          <a:p>
            <a:pPr algn="l" fontAlgn="base">
              <a:buFont typeface="Arial" panose="020B0604020202020204" pitchFamily="34" charset="0"/>
              <a:buChar char="•"/>
            </a:pPr>
            <a:r>
              <a:rPr lang="en-US" sz="1600" b="1" i="0" u="none" strike="noStrike" dirty="0">
                <a:solidFill>
                  <a:srgbClr val="003798"/>
                </a:solidFill>
                <a:effectLst/>
                <a:latin typeface="+mn-lt"/>
                <a:hlinkClick r:id="rId8"/>
              </a:rPr>
              <a:t>https://www.texashealth.org/Research/Review-Board-and-Committee</a:t>
            </a:r>
            <a:endParaRPr lang="en-US" sz="1600" b="1" i="0" u="none" strike="noStrike" dirty="0">
              <a:solidFill>
                <a:srgbClr val="003798"/>
              </a:solidFill>
              <a:effectLst/>
              <a:latin typeface="+mn-lt"/>
            </a:endParaRPr>
          </a:p>
          <a:p>
            <a:pPr algn="l" fontAlgn="base">
              <a:buFont typeface="Arial" panose="020B0604020202020204" pitchFamily="34" charset="0"/>
              <a:buChar char="•"/>
            </a:pPr>
            <a:r>
              <a:rPr lang="en-US" sz="1600" b="1" i="0" u="none" strike="noStrike" dirty="0">
                <a:solidFill>
                  <a:srgbClr val="003798"/>
                </a:solidFill>
                <a:effectLst/>
                <a:latin typeface="+mn-lt"/>
                <a:hlinkClick r:id="rId9"/>
              </a:rPr>
              <a:t>https://www.texashealth.org/Research/Research-Administration</a:t>
            </a:r>
            <a:endParaRPr lang="en-US" sz="1600" b="1" i="0" u="none" strike="noStrike" dirty="0">
              <a:solidFill>
                <a:srgbClr val="003798"/>
              </a:solidFill>
              <a:effectLst/>
              <a:latin typeface="+mn-lt"/>
            </a:endParaRPr>
          </a:p>
          <a:p>
            <a:pPr algn="l" fontAlgn="base">
              <a:buFont typeface="Arial" panose="020B0604020202020204" pitchFamily="34" charset="0"/>
              <a:buChar char="•"/>
            </a:pPr>
            <a:r>
              <a:rPr lang="en-US" sz="1600" b="1" i="0" u="none" strike="noStrike" dirty="0">
                <a:solidFill>
                  <a:srgbClr val="03335F"/>
                </a:solidFill>
                <a:effectLst/>
                <a:latin typeface="+mn-lt"/>
                <a:hlinkClick r:id="rId10"/>
              </a:rPr>
              <a:t>How to Determine if THR is Engaged in a Research Study</a:t>
            </a:r>
            <a:endParaRPr lang="en-US" sz="1600" b="1" i="0" u="none" strike="noStrike" dirty="0">
              <a:solidFill>
                <a:srgbClr val="03335F"/>
              </a:solidFill>
              <a:effectLst/>
              <a:latin typeface="+mn-lt"/>
            </a:endParaRPr>
          </a:p>
          <a:p>
            <a:pPr algn="l" fontAlgn="base">
              <a:buFont typeface="Arial" panose="020B0604020202020204" pitchFamily="34" charset="0"/>
              <a:buChar char="•"/>
            </a:pPr>
            <a:r>
              <a:rPr lang="en-US" sz="1600" b="1" i="0" u="none" strike="noStrike" dirty="0">
                <a:solidFill>
                  <a:srgbClr val="003798"/>
                </a:solidFill>
                <a:effectLst/>
                <a:latin typeface="+mn-lt"/>
                <a:hlinkClick r:id="rId11"/>
              </a:rPr>
              <a:t>THR AAHRPP I-8 Approved Language</a:t>
            </a:r>
            <a:endParaRPr lang="en-US" sz="1600" b="1" i="0" u="none" strike="noStrike" dirty="0">
              <a:solidFill>
                <a:srgbClr val="003798"/>
              </a:solidFill>
              <a:effectLst/>
              <a:latin typeface="+mn-lt"/>
            </a:endParaRPr>
          </a:p>
          <a:p>
            <a:pPr algn="l" fontAlgn="base">
              <a:buFont typeface="Arial" panose="020B0604020202020204" pitchFamily="34" charset="0"/>
              <a:buChar char="•"/>
            </a:pPr>
            <a:r>
              <a:rPr lang="en-US" sz="1600" b="1" i="0" u="none" strike="noStrike" dirty="0">
                <a:solidFill>
                  <a:srgbClr val="003798"/>
                </a:solidFill>
                <a:effectLst/>
                <a:latin typeface="+mn-lt"/>
                <a:hlinkClick r:id="rId12"/>
              </a:rPr>
              <a:t>Non-CSO Contractor Decision Tree</a:t>
            </a:r>
            <a:endParaRPr lang="en-US" sz="1600" b="1" i="0" u="none" strike="noStrike" dirty="0">
              <a:solidFill>
                <a:srgbClr val="003798"/>
              </a:solidFill>
              <a:effectLst/>
              <a:latin typeface="+mn-lt"/>
            </a:endParaRPr>
          </a:p>
          <a:p>
            <a:pPr algn="l" fontAlgn="base">
              <a:buFont typeface="Arial" panose="020B0604020202020204" pitchFamily="34" charset="0"/>
              <a:buChar char="•"/>
            </a:pPr>
            <a:r>
              <a:rPr lang="en-US" sz="1600" b="1" i="0" u="none" strike="noStrike" dirty="0">
                <a:solidFill>
                  <a:srgbClr val="003798"/>
                </a:solidFill>
                <a:effectLst/>
                <a:latin typeface="+mn-lt"/>
                <a:hlinkClick r:id="rId13"/>
              </a:rPr>
              <a:t>Contractor Questionnaire</a:t>
            </a:r>
            <a:endParaRPr lang="en-US" sz="1600" b="1" dirty="0">
              <a:solidFill>
                <a:srgbClr val="003798"/>
              </a:solidFill>
              <a:latin typeface="+mn-lt"/>
            </a:endParaRPr>
          </a:p>
          <a:p>
            <a:pPr algn="l" fontAlgn="base">
              <a:buFont typeface="Arial" panose="020B0604020202020204" pitchFamily="34" charset="0"/>
              <a:buChar char="•"/>
            </a:pPr>
            <a:r>
              <a:rPr lang="en-US" sz="1600" b="1" i="0" u="none" strike="noStrike" dirty="0">
                <a:solidFill>
                  <a:srgbClr val="003798"/>
                </a:solidFill>
                <a:effectLst/>
                <a:latin typeface="+mn-lt"/>
                <a:hlinkClick r:id="rId14"/>
              </a:rPr>
              <a:t>NON-CSO Packet</a:t>
            </a:r>
            <a:endParaRPr lang="en-US" sz="1600" b="1" i="0" u="none" strike="noStrike" dirty="0">
              <a:solidFill>
                <a:srgbClr val="003798"/>
              </a:solidFill>
              <a:effectLst/>
              <a:latin typeface="+mn-lt"/>
            </a:endParaRPr>
          </a:p>
          <a:p>
            <a:pPr fontAlgn="base">
              <a:buFont typeface="Arial" panose="020B0604020202020204" pitchFamily="34" charset="0"/>
              <a:buChar char="•"/>
            </a:pPr>
            <a:r>
              <a:rPr lang="en-US" sz="1600" b="1" i="0" u="none" strike="noStrike" dirty="0">
                <a:solidFill>
                  <a:srgbClr val="003798"/>
                </a:solidFill>
                <a:effectLst/>
                <a:latin typeface="+mn-lt"/>
                <a:hlinkClick r:id="rId15"/>
              </a:rPr>
              <a:t>Conflict of Interest Disclosure (COI)</a:t>
            </a:r>
            <a:endParaRPr lang="en-US" sz="1600" b="0" i="0" dirty="0">
              <a:solidFill>
                <a:srgbClr val="000000"/>
              </a:solidFill>
              <a:effectLst/>
              <a:latin typeface="+mn-lt"/>
            </a:endParaRPr>
          </a:p>
          <a:p>
            <a:pPr algn="l" fontAlgn="base">
              <a:buFont typeface="Arial" panose="020B0604020202020204" pitchFamily="34" charset="0"/>
              <a:buChar char="•"/>
            </a:pPr>
            <a:endParaRPr lang="en-US" sz="800" b="1" i="0" u="none" strike="noStrike" dirty="0">
              <a:solidFill>
                <a:srgbClr val="003798"/>
              </a:solidFill>
              <a:effectLst/>
              <a:latin typeface="Nunito Sans" pitchFamily="2" charset="0"/>
            </a:endParaRPr>
          </a:p>
          <a:p>
            <a:pPr algn="l" fontAlgn="base">
              <a:buFont typeface="Arial" panose="020B0604020202020204" pitchFamily="34" charset="0"/>
              <a:buChar char="•"/>
            </a:pPr>
            <a:endParaRPr lang="en-US" sz="800" b="1" dirty="0">
              <a:solidFill>
                <a:srgbClr val="003798"/>
              </a:solidFill>
              <a:latin typeface="Nunito Sans" pitchFamily="2" charset="0"/>
            </a:endParaRPr>
          </a:p>
          <a:p>
            <a:pPr algn="l" fontAlgn="base">
              <a:buFont typeface="Arial" panose="020B0604020202020204" pitchFamily="34" charset="0"/>
              <a:buChar char="•"/>
            </a:pPr>
            <a:endParaRPr lang="en-US" sz="800" b="1" dirty="0">
              <a:solidFill>
                <a:srgbClr val="003798"/>
              </a:solidFill>
              <a:latin typeface="Nunito Sans" pitchFamily="2" charset="0"/>
            </a:endParaRPr>
          </a:p>
          <a:p>
            <a:pPr algn="l" fontAlgn="base">
              <a:buFont typeface="Arial" panose="020B0604020202020204" pitchFamily="34" charset="0"/>
              <a:buChar char="•"/>
            </a:pPr>
            <a:endParaRPr lang="en-US" sz="800" b="1" i="0" u="none" strike="noStrike" dirty="0">
              <a:solidFill>
                <a:srgbClr val="003798"/>
              </a:solidFill>
              <a:effectLst/>
              <a:latin typeface="Nunito Sans" pitchFamily="2" charset="0"/>
            </a:endParaRPr>
          </a:p>
          <a:p>
            <a:pPr algn="l" fontAlgn="base">
              <a:buFont typeface="Arial" panose="020B0604020202020204" pitchFamily="34" charset="0"/>
              <a:buChar char="•"/>
            </a:pPr>
            <a:endParaRPr lang="en-US" sz="800" b="1" dirty="0">
              <a:solidFill>
                <a:srgbClr val="003798"/>
              </a:solidFill>
              <a:latin typeface="Nunito Sans" pitchFamily="2" charset="0"/>
            </a:endParaRPr>
          </a:p>
          <a:p>
            <a:pPr algn="l" fontAlgn="base">
              <a:buFont typeface="Arial" panose="020B0604020202020204" pitchFamily="34" charset="0"/>
              <a:buChar char="•"/>
            </a:pPr>
            <a:endParaRPr lang="en-US" sz="800" b="1" i="0" u="none" strike="noStrike" dirty="0">
              <a:solidFill>
                <a:srgbClr val="003798"/>
              </a:solidFill>
              <a:effectLst/>
              <a:latin typeface="Nunito Sans" pitchFamily="2" charset="0"/>
            </a:endParaRPr>
          </a:p>
          <a:p>
            <a:pPr algn="l" fontAlgn="base">
              <a:buFont typeface="Arial" panose="020B0604020202020204" pitchFamily="34" charset="0"/>
              <a:buChar char="•"/>
            </a:pPr>
            <a:endParaRPr lang="en-US" sz="800" b="1" dirty="0">
              <a:solidFill>
                <a:srgbClr val="003798"/>
              </a:solidFill>
              <a:latin typeface="Nunito Sans" pitchFamily="2" charset="0"/>
            </a:endParaRPr>
          </a:p>
          <a:p>
            <a:pPr algn="l" fontAlgn="base">
              <a:buFont typeface="Arial" panose="020B0604020202020204" pitchFamily="34" charset="0"/>
              <a:buChar char="•"/>
            </a:pPr>
            <a:endParaRPr lang="en-US" sz="800" b="1" i="0" u="none" strike="noStrike" dirty="0">
              <a:solidFill>
                <a:srgbClr val="003798"/>
              </a:solidFill>
              <a:effectLst/>
              <a:latin typeface="Nunito Sans" pitchFamily="2" charset="0"/>
            </a:endParaRPr>
          </a:p>
          <a:p>
            <a:pPr algn="l" fontAlgn="base">
              <a:buFont typeface="Arial" panose="020B0604020202020204" pitchFamily="34" charset="0"/>
              <a:buChar char="•"/>
            </a:pPr>
            <a:endParaRPr lang="en-US" sz="800" b="1" dirty="0">
              <a:solidFill>
                <a:srgbClr val="003798"/>
              </a:solidFill>
              <a:latin typeface="Nunito Sans" pitchFamily="2" charset="0"/>
            </a:endParaRPr>
          </a:p>
          <a:p>
            <a:pPr algn="l" fontAlgn="base">
              <a:buFont typeface="Arial" panose="020B0604020202020204" pitchFamily="34" charset="0"/>
              <a:buChar char="•"/>
            </a:pPr>
            <a:endParaRPr lang="en-US" sz="1050" b="1" dirty="0">
              <a:solidFill>
                <a:srgbClr val="003798"/>
              </a:solidFill>
              <a:latin typeface="Nunito Sans" pitchFamily="2" charset="0"/>
            </a:endParaRPr>
          </a:p>
          <a:p>
            <a:pPr algn="l" fontAlgn="base">
              <a:buFont typeface="Arial" panose="020B0604020202020204" pitchFamily="34" charset="0"/>
              <a:buChar char="•"/>
            </a:pPr>
            <a:endParaRPr lang="en-US" sz="1600" b="0" i="0" dirty="0">
              <a:solidFill>
                <a:srgbClr val="000000"/>
              </a:solidFill>
              <a:effectLst/>
              <a:latin typeface="inherit"/>
            </a:endParaRPr>
          </a:p>
          <a:p>
            <a:pPr algn="l" fontAlgn="base">
              <a:buFont typeface="Arial" panose="020B0604020202020204" pitchFamily="34" charset="0"/>
              <a:buChar char="•"/>
            </a:pPr>
            <a:endParaRPr lang="en-US" sz="1600" b="0" i="0" dirty="0">
              <a:solidFill>
                <a:srgbClr val="000000"/>
              </a:solidFill>
              <a:effectLst/>
              <a:latin typeface="inherit"/>
            </a:endParaRPr>
          </a:p>
        </p:txBody>
      </p:sp>
      <p:sp>
        <p:nvSpPr>
          <p:cNvPr id="4" name="Slide Number Placeholder 3">
            <a:extLst>
              <a:ext uri="{FF2B5EF4-FFF2-40B4-BE49-F238E27FC236}">
                <a16:creationId xmlns:a16="http://schemas.microsoft.com/office/drawing/2014/main" id="{F91FD3D4-0E13-7B83-EEE7-9C21DE4DF993}"/>
              </a:ext>
            </a:extLst>
          </p:cNvPr>
          <p:cNvSpPr>
            <a:spLocks noGrp="1"/>
          </p:cNvSpPr>
          <p:nvPr>
            <p:ph type="sldNum" sz="quarter" idx="12"/>
          </p:nvPr>
        </p:nvSpPr>
        <p:spPr/>
        <p:txBody>
          <a:bodyPr/>
          <a:lstStyle/>
          <a:p>
            <a:fld id="{BCBF9873-87BF-3E40-B65C-4328474BB062}" type="slidenum">
              <a:rPr lang="en-US" smtClean="0"/>
              <a:pPr/>
              <a:t>7</a:t>
            </a:fld>
            <a:endParaRPr lang="en-US"/>
          </a:p>
        </p:txBody>
      </p:sp>
    </p:spTree>
    <p:extLst>
      <p:ext uri="{BB962C8B-B14F-4D97-AF65-F5344CB8AC3E}">
        <p14:creationId xmlns:p14="http://schemas.microsoft.com/office/powerpoint/2010/main" val="3814798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7F01E6-9CE3-0BCC-93C5-9E9209FE23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932435-B067-9E37-D7A2-3284F66B4E1A}"/>
              </a:ext>
            </a:extLst>
          </p:cNvPr>
          <p:cNvSpPr>
            <a:spLocks noGrp="1"/>
          </p:cNvSpPr>
          <p:nvPr>
            <p:ph type="title"/>
          </p:nvPr>
        </p:nvSpPr>
        <p:spPr/>
        <p:txBody>
          <a:bodyPr/>
          <a:lstStyle/>
          <a:p>
            <a:r>
              <a:rPr lang="en-US" dirty="0"/>
              <a:t>Helpful THR Resource Links</a:t>
            </a:r>
          </a:p>
        </p:txBody>
      </p:sp>
      <p:sp>
        <p:nvSpPr>
          <p:cNvPr id="3" name="Content Placeholder 2">
            <a:extLst>
              <a:ext uri="{FF2B5EF4-FFF2-40B4-BE49-F238E27FC236}">
                <a16:creationId xmlns:a16="http://schemas.microsoft.com/office/drawing/2014/main" id="{584EF79A-8AA9-4E83-B61C-51282F63DB03}"/>
              </a:ext>
            </a:extLst>
          </p:cNvPr>
          <p:cNvSpPr>
            <a:spLocks noGrp="1"/>
          </p:cNvSpPr>
          <p:nvPr>
            <p:ph idx="1"/>
          </p:nvPr>
        </p:nvSpPr>
        <p:spPr/>
        <p:txBody>
          <a:bodyPr>
            <a:normAutofit/>
          </a:bodyPr>
          <a:lstStyle/>
          <a:p>
            <a:pPr fontAlgn="base">
              <a:buFont typeface="Arial" panose="020B0604020202020204" pitchFamily="34" charset="0"/>
              <a:buChar char="•"/>
            </a:pPr>
            <a:r>
              <a:rPr lang="en-US" sz="1600" b="1" i="0" u="none" strike="noStrike" dirty="0">
                <a:solidFill>
                  <a:srgbClr val="003798"/>
                </a:solidFill>
                <a:effectLst/>
                <a:latin typeface="+mn-lt"/>
                <a:hlinkClick r:id="rId2"/>
              </a:rPr>
              <a:t>Entity Reviewer Approval Form</a:t>
            </a:r>
            <a:endParaRPr lang="en-US" sz="1600" b="0" i="0" dirty="0">
              <a:solidFill>
                <a:srgbClr val="000000"/>
              </a:solidFill>
              <a:effectLst/>
              <a:latin typeface="+mn-lt"/>
            </a:endParaRPr>
          </a:p>
          <a:p>
            <a:pPr fontAlgn="base">
              <a:buFont typeface="Arial" panose="020B0604020202020204" pitchFamily="34" charset="0"/>
              <a:buChar char="•"/>
            </a:pPr>
            <a:r>
              <a:rPr lang="en-US" sz="1600" b="1" i="0" u="none" strike="noStrike" dirty="0">
                <a:solidFill>
                  <a:srgbClr val="003798"/>
                </a:solidFill>
                <a:effectLst/>
                <a:latin typeface="+mn-lt"/>
                <a:hlinkClick r:id="rId3"/>
              </a:rPr>
              <a:t>Study Questionnaire (formerly Study Coverage Analysis)</a:t>
            </a:r>
            <a:endParaRPr lang="en-US" sz="1600" b="0" i="0" dirty="0">
              <a:solidFill>
                <a:srgbClr val="000000"/>
              </a:solidFill>
              <a:effectLst/>
              <a:latin typeface="+mn-lt"/>
            </a:endParaRPr>
          </a:p>
          <a:p>
            <a:pPr algn="l" fontAlgn="base">
              <a:buFont typeface="Arial" panose="020B0604020202020204" pitchFamily="34" charset="0"/>
              <a:buChar char="•"/>
            </a:pPr>
            <a:r>
              <a:rPr lang="en-US" sz="1600" b="1" i="0" u="none" strike="noStrike" dirty="0">
                <a:solidFill>
                  <a:srgbClr val="003798"/>
                </a:solidFill>
                <a:effectLst/>
                <a:latin typeface="+mn-lt"/>
                <a:hlinkClick r:id="rId4"/>
              </a:rPr>
              <a:t>The determination of whether the PI can hold the contract</a:t>
            </a:r>
            <a:endParaRPr lang="en-US" sz="1600" b="1" i="0" u="none" strike="noStrike" dirty="0">
              <a:solidFill>
                <a:srgbClr val="003798"/>
              </a:solidFill>
              <a:effectLst/>
              <a:latin typeface="+mn-lt"/>
            </a:endParaRPr>
          </a:p>
          <a:p>
            <a:pPr algn="l" fontAlgn="base">
              <a:buFont typeface="Arial" panose="020B0604020202020204" pitchFamily="34" charset="0"/>
              <a:buChar char="•"/>
            </a:pPr>
            <a:r>
              <a:rPr lang="en-US" sz="1600" b="1" i="0" u="none" strike="noStrike" dirty="0">
                <a:solidFill>
                  <a:srgbClr val="003798"/>
                </a:solidFill>
                <a:effectLst/>
                <a:latin typeface="+mn-lt"/>
                <a:hlinkClick r:id="rId5"/>
              </a:rPr>
              <a:t>BAA </a:t>
            </a:r>
            <a:r>
              <a:rPr lang="en-US" sz="1600" b="1" i="0" u="none" strike="noStrike" dirty="0" err="1">
                <a:solidFill>
                  <a:srgbClr val="003798"/>
                </a:solidFill>
                <a:effectLst/>
                <a:latin typeface="+mn-lt"/>
                <a:hlinkClick r:id="rId5"/>
              </a:rPr>
              <a:t>DecisionTree</a:t>
            </a:r>
            <a:endParaRPr lang="en-US" sz="1600" b="1" dirty="0">
              <a:solidFill>
                <a:srgbClr val="003798"/>
              </a:solidFill>
              <a:latin typeface="+mn-lt"/>
            </a:endParaRPr>
          </a:p>
          <a:p>
            <a:pPr fontAlgn="base">
              <a:buFont typeface="Arial" panose="020B0604020202020204" pitchFamily="34" charset="0"/>
              <a:buChar char="•"/>
            </a:pPr>
            <a:r>
              <a:rPr lang="en-US" sz="1600" b="1" i="0" u="none" strike="noStrike" dirty="0">
                <a:solidFill>
                  <a:srgbClr val="003798"/>
                </a:solidFill>
                <a:effectLst/>
                <a:latin typeface="+mn-lt"/>
                <a:hlinkClick r:id="rId6"/>
              </a:rPr>
              <a:t>Requirements for Publishing/Sharing Texas Health Resources’ Health Data</a:t>
            </a:r>
            <a:endParaRPr lang="en-US" sz="1600" b="0" i="0" dirty="0">
              <a:solidFill>
                <a:srgbClr val="000000"/>
              </a:solidFill>
              <a:effectLst/>
              <a:latin typeface="+mn-lt"/>
            </a:endParaRPr>
          </a:p>
          <a:p>
            <a:pPr marL="0" indent="0" algn="l" fontAlgn="base">
              <a:buNone/>
            </a:pPr>
            <a:endParaRPr lang="en-US" sz="800" b="1" i="0" u="none" strike="noStrike" dirty="0">
              <a:solidFill>
                <a:srgbClr val="003798"/>
              </a:solidFill>
              <a:effectLst/>
              <a:latin typeface="Nunito Sans" pitchFamily="2" charset="0"/>
            </a:endParaRPr>
          </a:p>
          <a:p>
            <a:pPr algn="l" fontAlgn="base">
              <a:buFont typeface="Arial" panose="020B0604020202020204" pitchFamily="34" charset="0"/>
              <a:buChar char="•"/>
            </a:pPr>
            <a:endParaRPr lang="en-US" sz="800" b="1" dirty="0">
              <a:solidFill>
                <a:srgbClr val="003798"/>
              </a:solidFill>
              <a:latin typeface="Nunito Sans" pitchFamily="2" charset="0"/>
            </a:endParaRPr>
          </a:p>
          <a:p>
            <a:pPr algn="l" fontAlgn="base">
              <a:buFont typeface="Arial" panose="020B0604020202020204" pitchFamily="34" charset="0"/>
              <a:buChar char="•"/>
            </a:pPr>
            <a:endParaRPr lang="en-US" sz="800" b="1" dirty="0">
              <a:solidFill>
                <a:srgbClr val="003798"/>
              </a:solidFill>
              <a:latin typeface="Nunito Sans" pitchFamily="2" charset="0"/>
            </a:endParaRPr>
          </a:p>
          <a:p>
            <a:pPr algn="l" fontAlgn="base">
              <a:buFont typeface="Arial" panose="020B0604020202020204" pitchFamily="34" charset="0"/>
              <a:buChar char="•"/>
            </a:pPr>
            <a:endParaRPr lang="en-US" sz="800" b="1" i="0" u="none" strike="noStrike" dirty="0">
              <a:solidFill>
                <a:srgbClr val="003798"/>
              </a:solidFill>
              <a:effectLst/>
              <a:latin typeface="Nunito Sans" pitchFamily="2" charset="0"/>
            </a:endParaRPr>
          </a:p>
          <a:p>
            <a:pPr algn="l" fontAlgn="base">
              <a:buFont typeface="Arial" panose="020B0604020202020204" pitchFamily="34" charset="0"/>
              <a:buChar char="•"/>
            </a:pPr>
            <a:endParaRPr lang="en-US" sz="800" b="1" dirty="0">
              <a:solidFill>
                <a:srgbClr val="003798"/>
              </a:solidFill>
              <a:latin typeface="Nunito Sans" pitchFamily="2" charset="0"/>
            </a:endParaRPr>
          </a:p>
          <a:p>
            <a:pPr algn="l" fontAlgn="base">
              <a:buFont typeface="Arial" panose="020B0604020202020204" pitchFamily="34" charset="0"/>
              <a:buChar char="•"/>
            </a:pPr>
            <a:endParaRPr lang="en-US" sz="800" b="1" i="0" u="none" strike="noStrike" dirty="0">
              <a:solidFill>
                <a:srgbClr val="003798"/>
              </a:solidFill>
              <a:effectLst/>
              <a:latin typeface="Nunito Sans" pitchFamily="2" charset="0"/>
            </a:endParaRPr>
          </a:p>
          <a:p>
            <a:pPr algn="l" fontAlgn="base">
              <a:buFont typeface="Arial" panose="020B0604020202020204" pitchFamily="34" charset="0"/>
              <a:buChar char="•"/>
            </a:pPr>
            <a:endParaRPr lang="en-US" sz="800" b="1" dirty="0">
              <a:solidFill>
                <a:srgbClr val="003798"/>
              </a:solidFill>
              <a:latin typeface="Nunito Sans" pitchFamily="2" charset="0"/>
            </a:endParaRPr>
          </a:p>
          <a:p>
            <a:pPr algn="l" fontAlgn="base">
              <a:buFont typeface="Arial" panose="020B0604020202020204" pitchFamily="34" charset="0"/>
              <a:buChar char="•"/>
            </a:pPr>
            <a:endParaRPr lang="en-US" sz="800" b="1" i="0" u="none" strike="noStrike" dirty="0">
              <a:solidFill>
                <a:srgbClr val="003798"/>
              </a:solidFill>
              <a:effectLst/>
              <a:latin typeface="Nunito Sans" pitchFamily="2" charset="0"/>
            </a:endParaRPr>
          </a:p>
          <a:p>
            <a:pPr algn="l" fontAlgn="base">
              <a:buFont typeface="Arial" panose="020B0604020202020204" pitchFamily="34" charset="0"/>
              <a:buChar char="•"/>
            </a:pPr>
            <a:endParaRPr lang="en-US" sz="800" b="1" dirty="0">
              <a:solidFill>
                <a:srgbClr val="003798"/>
              </a:solidFill>
              <a:latin typeface="Nunito Sans" pitchFamily="2" charset="0"/>
            </a:endParaRPr>
          </a:p>
          <a:p>
            <a:pPr algn="l" fontAlgn="base">
              <a:buFont typeface="Arial" panose="020B0604020202020204" pitchFamily="34" charset="0"/>
              <a:buChar char="•"/>
            </a:pPr>
            <a:endParaRPr lang="en-US" sz="1050" b="1" dirty="0">
              <a:solidFill>
                <a:srgbClr val="003798"/>
              </a:solidFill>
              <a:latin typeface="Nunito Sans" pitchFamily="2" charset="0"/>
            </a:endParaRPr>
          </a:p>
          <a:p>
            <a:pPr algn="l" fontAlgn="base">
              <a:buFont typeface="Arial" panose="020B0604020202020204" pitchFamily="34" charset="0"/>
              <a:buChar char="•"/>
            </a:pPr>
            <a:endParaRPr lang="en-US" sz="1600" b="0" i="0" dirty="0">
              <a:solidFill>
                <a:srgbClr val="000000"/>
              </a:solidFill>
              <a:effectLst/>
              <a:latin typeface="inherit"/>
            </a:endParaRPr>
          </a:p>
          <a:p>
            <a:pPr algn="l" fontAlgn="base">
              <a:buFont typeface="Arial" panose="020B0604020202020204" pitchFamily="34" charset="0"/>
              <a:buChar char="•"/>
            </a:pPr>
            <a:endParaRPr lang="en-US" sz="1600" b="0" i="0" dirty="0">
              <a:solidFill>
                <a:srgbClr val="000000"/>
              </a:solidFill>
              <a:effectLst/>
              <a:latin typeface="inherit"/>
            </a:endParaRPr>
          </a:p>
        </p:txBody>
      </p:sp>
      <p:sp>
        <p:nvSpPr>
          <p:cNvPr id="4" name="Slide Number Placeholder 3">
            <a:extLst>
              <a:ext uri="{FF2B5EF4-FFF2-40B4-BE49-F238E27FC236}">
                <a16:creationId xmlns:a16="http://schemas.microsoft.com/office/drawing/2014/main" id="{9564B483-7F4A-1FC1-EFA1-AC21038FFB38}"/>
              </a:ext>
            </a:extLst>
          </p:cNvPr>
          <p:cNvSpPr>
            <a:spLocks noGrp="1"/>
          </p:cNvSpPr>
          <p:nvPr>
            <p:ph type="sldNum" sz="quarter" idx="12"/>
          </p:nvPr>
        </p:nvSpPr>
        <p:spPr/>
        <p:txBody>
          <a:bodyPr/>
          <a:lstStyle/>
          <a:p>
            <a:fld id="{BCBF9873-87BF-3E40-B65C-4328474BB062}" type="slidenum">
              <a:rPr lang="en-US" smtClean="0"/>
              <a:pPr/>
              <a:t>8</a:t>
            </a:fld>
            <a:endParaRPr lang="en-US"/>
          </a:p>
        </p:txBody>
      </p:sp>
    </p:spTree>
    <p:extLst>
      <p:ext uri="{BB962C8B-B14F-4D97-AF65-F5344CB8AC3E}">
        <p14:creationId xmlns:p14="http://schemas.microsoft.com/office/powerpoint/2010/main" val="31428848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custClrLst>
    <a:custClr name="TH Green">
      <a:srgbClr val="009543"/>
    </a:custClr>
    <a:custClr name="TH Blue">
      <a:srgbClr val="003798"/>
    </a:custClr>
    <a:custClr name="Lime">
      <a:srgbClr val="54B948"/>
    </a:custClr>
    <a:custClr name="Soft Blue">
      <a:srgbClr val="0077C8"/>
    </a:custClr>
    <a:custClr name="Orange">
      <a:srgbClr val="FF8200"/>
    </a:custClr>
    <a:custClr name="Bright Blue">
      <a:srgbClr val="00A9CE"/>
    </a:custClr>
    <a:custClr name="Gold">
      <a:srgbClr val="FFB81C"/>
    </a:custClr>
    <a:custClr name="Pink">
      <a:srgbClr val="E31C79"/>
    </a:custClr>
    <a:custClr name="Teal">
      <a:srgbClr val="00A499"/>
    </a:custClr>
  </a:custClrLst>
  <a:extLst>
    <a:ext uri="{05A4C25C-085E-4340-85A3-A5531E510DB2}">
      <thm15:themeFamily xmlns:thm15="http://schemas.microsoft.com/office/thememl/2012/main" name="Office Theme" id="{ADE180AC-3316-4407-B8C4-4B334DD8A025}" vid="{D8669E36-48A3-4AAE-981E-AD86EF1687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G_Data_x0020_Type xmlns="d11e29a7-46c2-446a-b486-57ed413a83ca">None</CG_Data_x0020_Type>
    <CG_Criticality xmlns="d11e29a7-46c2-446a-b486-57ed413a83ca">None</CG_Criticality>
    <CG_Classification xmlns="d11e29a7-46c2-446a-b486-57ed413a83ca">Confidential</CG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F47B0994CF4774690C7DCA3829C9A37" ma:contentTypeVersion="20" ma:contentTypeDescription="Create a new document." ma:contentTypeScope="" ma:versionID="5e1260a08aeb3512dc443087f896e643">
  <xsd:schema xmlns:xsd="http://www.w3.org/2001/XMLSchema" xmlns:xs="http://www.w3.org/2001/XMLSchema" xmlns:p="http://schemas.microsoft.com/office/2006/metadata/properties" xmlns:ns2="ec2f4b92-435f-4ea9-a6a4-60251e1e104b" xmlns:ns3="53fe7c45-93dd-4d09-b96e-6e98fe245a46" xmlns:ns4="d11e29a7-46c2-446a-b486-57ed413a83ca" targetNamespace="http://schemas.microsoft.com/office/2006/metadata/properties" ma:root="true" ma:fieldsID="c5eedaad5c1eae0084a2a981439a412d" ns2:_="" ns3:_="" ns4:_="">
    <xsd:import namespace="ec2f4b92-435f-4ea9-a6a4-60251e1e104b"/>
    <xsd:import namespace="53fe7c45-93dd-4d09-b96e-6e98fe245a46"/>
    <xsd:import namespace="d11e29a7-46c2-446a-b486-57ed413a83ca"/>
    <xsd:element name="properties">
      <xsd:complexType>
        <xsd:sequence>
          <xsd:element name="documentManagement">
            <xsd:complexType>
              <xsd:all>
                <xsd:element ref="ns2:SharedWithUsers" minOccurs="0"/>
                <xsd:element ref="ns2:SharedWithDetails" minOccurs="0"/>
                <xsd:element ref="ns3:LastSharedByUser" minOccurs="0"/>
                <xsd:element ref="ns3:LastSharedByTim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EventHashCode" minOccurs="0"/>
                <xsd:element ref="ns4:MediaServiceGenerationTime" minOccurs="0"/>
                <xsd:element ref="ns4:CG_Data_x0020_Type" minOccurs="0"/>
                <xsd:element ref="ns4:CG_Classification" minOccurs="0"/>
                <xsd:element ref="ns4:CG_Critical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2f4b92-435f-4ea9-a6a4-60251e1e104b"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3fe7c45-93dd-4d09-b96e-6e98fe245a46" elementFormDefault="qualified">
    <xsd:import namespace="http://schemas.microsoft.com/office/2006/documentManagement/types"/>
    <xsd:import namespace="http://schemas.microsoft.com/office/infopath/2007/PartnerControls"/>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d11e29a7-46c2-446a-b486-57ed413a83ca"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internalName="MediaServiceAutoTags"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CG_Data_x0020_Type" ma:index="19" nillable="true" ma:displayName="CG_Data Type" ma:internalName="CG_Data_x0020_Type">
      <xsd:simpleType>
        <xsd:restriction base="dms:Text"/>
      </xsd:simpleType>
    </xsd:element>
    <xsd:element name="CG_Classification" ma:index="20" nillable="true" ma:displayName="CG_Classification" ma:internalName="CG_Classification">
      <xsd:simpleType>
        <xsd:restriction base="dms:Text"/>
      </xsd:simpleType>
    </xsd:element>
    <xsd:element name="CG_Criticality" ma:index="21" nillable="true" ma:displayName="CG_Criticality" ma:internalName="CG_Criticalit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8BF0835-F7D3-4579-8809-9A32A2B3D355}">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d11e29a7-46c2-446a-b486-57ed413a83ca"/>
    <ds:schemaRef ds:uri="http://schemas.microsoft.com/office/infopath/2007/PartnerControls"/>
    <ds:schemaRef ds:uri="ec2f4b92-435f-4ea9-a6a4-60251e1e104b"/>
    <ds:schemaRef ds:uri="53fe7c45-93dd-4d09-b96e-6e98fe245a46"/>
    <ds:schemaRef ds:uri="http://www.w3.org/XML/1998/namespace"/>
    <ds:schemaRef ds:uri="http://purl.org/dc/dcmitype/"/>
  </ds:schemaRefs>
</ds:datastoreItem>
</file>

<file path=customXml/itemProps2.xml><?xml version="1.0" encoding="utf-8"?>
<ds:datastoreItem xmlns:ds="http://schemas.openxmlformats.org/officeDocument/2006/customXml" ds:itemID="{D949B1A7-E18C-41A5-A4F1-A9F770E148A5}">
  <ds:schemaRefs>
    <ds:schemaRef ds:uri="http://schemas.microsoft.com/sharepoint/v3/contenttype/forms"/>
  </ds:schemaRefs>
</ds:datastoreItem>
</file>

<file path=customXml/itemProps3.xml><?xml version="1.0" encoding="utf-8"?>
<ds:datastoreItem xmlns:ds="http://schemas.openxmlformats.org/officeDocument/2006/customXml" ds:itemID="{B1ACE934-B9C9-4917-813B-053B8BB6DB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2f4b92-435f-4ea9-a6a4-60251e1e104b"/>
    <ds:schemaRef ds:uri="53fe7c45-93dd-4d09-b96e-6e98fe245a46"/>
    <ds:schemaRef ds:uri="d11e29a7-46c2-446a-b486-57ed413a83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295</TotalTime>
  <Words>813</Words>
  <Application>Microsoft Office PowerPoint</Application>
  <PresentationFormat>On-screen Show (4:3)</PresentationFormat>
  <Paragraphs>119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inherit</vt:lpstr>
      <vt:lpstr>Nunito Sans</vt:lpstr>
      <vt:lpstr>Office Theme</vt:lpstr>
      <vt:lpstr>Clinical Research </vt:lpstr>
      <vt:lpstr>PowerPoint Presentation</vt:lpstr>
      <vt:lpstr>Helpful External Resource Links</vt:lpstr>
      <vt:lpstr>Helpful External Resource Links</vt:lpstr>
      <vt:lpstr>Helpful External Resource Links</vt:lpstr>
      <vt:lpstr>Helpful THR Resource Links</vt:lpstr>
      <vt:lpstr>Helpful THR Resource Links</vt:lpstr>
      <vt:lpstr>Helpful THR Resource Links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Cardiac Health Lecture Series</dc:title>
  <dc:creator>Alex</dc:creator>
  <cp:lastModifiedBy>Urbina, Margie</cp:lastModifiedBy>
  <cp:revision>52</cp:revision>
  <dcterms:created xsi:type="dcterms:W3CDTF">2015-06-19T19:03:17Z</dcterms:created>
  <dcterms:modified xsi:type="dcterms:W3CDTF">2025-08-01T09:33:15Z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0x0101004F47B0994CF4774690C7DCA3829C9A37</vt:lpwstr>
  </property>
</Properties>
</file>