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notesMasterIdLst>
    <p:notesMasterId r:id="rId14"/>
  </p:notesMasterIdLst>
  <p:handoutMasterIdLst>
    <p:handoutMasterId r:id="rId15"/>
  </p:handoutMasterIdLst>
  <p:sldIdLst>
    <p:sldId id="266" r:id="rId5"/>
    <p:sldId id="267" r:id="rId6"/>
    <p:sldId id="258" r:id="rId7"/>
    <p:sldId id="270" r:id="rId8"/>
    <p:sldId id="271" r:id="rId9"/>
    <p:sldId id="272" r:id="rId10"/>
    <p:sldId id="273" r:id="rId11"/>
    <p:sldId id="269"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AE2A"/>
    <a:srgbClr val="00539B"/>
    <a:srgbClr val="0077C8"/>
    <a:srgbClr val="012486"/>
    <a:srgbClr val="3BA42A"/>
    <a:srgbClr val="118633"/>
    <a:srgbClr val="47AF38"/>
    <a:srgbClr val="00A16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46AAF0-A95C-4A19-8072-655086DE25F8}" v="3" dt="2025-08-07T16:40:22.8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snapToGrid="0" snapToObjects="1">
      <p:cViewPr varScale="1">
        <p:scale>
          <a:sx n="78" d="100"/>
          <a:sy n="78" d="100"/>
        </p:scale>
        <p:origin x="72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73" d="100"/>
          <a:sy n="73" d="100"/>
        </p:scale>
        <p:origin x="317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ntrell, Carrie" userId="e9260fd1-0467-4b81-9027-9354690bb536" providerId="ADAL" clId="{ED46AAF0-A95C-4A19-8072-655086DE25F8}"/>
    <pc:docChg chg="modSld">
      <pc:chgData name="Cantrell, Carrie" userId="e9260fd1-0467-4b81-9027-9354690bb536" providerId="ADAL" clId="{ED46AAF0-A95C-4A19-8072-655086DE25F8}" dt="2025-08-07T16:40:37.269" v="19" actId="1076"/>
      <pc:docMkLst>
        <pc:docMk/>
      </pc:docMkLst>
      <pc:sldChg chg="addSp modSp mod">
        <pc:chgData name="Cantrell, Carrie" userId="e9260fd1-0467-4b81-9027-9354690bb536" providerId="ADAL" clId="{ED46AAF0-A95C-4A19-8072-655086DE25F8}" dt="2025-08-07T16:38:39.801" v="6" actId="14100"/>
        <pc:sldMkLst>
          <pc:docMk/>
          <pc:sldMk cId="1655019400" sldId="258"/>
        </pc:sldMkLst>
        <pc:spChg chg="mod">
          <ac:chgData name="Cantrell, Carrie" userId="e9260fd1-0467-4b81-9027-9354690bb536" providerId="ADAL" clId="{ED46AAF0-A95C-4A19-8072-655086DE25F8}" dt="2025-08-07T16:38:00.858" v="0" actId="20577"/>
          <ac:spMkLst>
            <pc:docMk/>
            <pc:sldMk cId="1655019400" sldId="258"/>
            <ac:spMk id="2" creationId="{00000000-0000-0000-0000-000000000000}"/>
          </ac:spMkLst>
        </pc:spChg>
        <pc:picChg chg="add mod">
          <ac:chgData name="Cantrell, Carrie" userId="e9260fd1-0467-4b81-9027-9354690bb536" providerId="ADAL" clId="{ED46AAF0-A95C-4A19-8072-655086DE25F8}" dt="2025-08-07T16:38:39.801" v="6" actId="14100"/>
          <ac:picMkLst>
            <pc:docMk/>
            <pc:sldMk cId="1655019400" sldId="258"/>
            <ac:picMk id="5" creationId="{8735D3C6-6EF8-599C-9F01-00072AD7E966}"/>
          </ac:picMkLst>
        </pc:picChg>
      </pc:sldChg>
      <pc:sldChg chg="addSp modSp mod">
        <pc:chgData name="Cantrell, Carrie" userId="e9260fd1-0467-4b81-9027-9354690bb536" providerId="ADAL" clId="{ED46AAF0-A95C-4A19-8072-655086DE25F8}" dt="2025-08-07T16:39:52.491" v="13" actId="14100"/>
        <pc:sldMkLst>
          <pc:docMk/>
          <pc:sldMk cId="1876099349" sldId="270"/>
        </pc:sldMkLst>
        <pc:spChg chg="mod">
          <ac:chgData name="Cantrell, Carrie" userId="e9260fd1-0467-4b81-9027-9354690bb536" providerId="ADAL" clId="{ED46AAF0-A95C-4A19-8072-655086DE25F8}" dt="2025-08-07T16:38:53.917" v="7" actId="20577"/>
          <ac:spMkLst>
            <pc:docMk/>
            <pc:sldMk cId="1876099349" sldId="270"/>
            <ac:spMk id="2" creationId="{9B292E5D-760F-7013-4112-76A48223CC9D}"/>
          </ac:spMkLst>
        </pc:spChg>
        <pc:picChg chg="add mod">
          <ac:chgData name="Cantrell, Carrie" userId="e9260fd1-0467-4b81-9027-9354690bb536" providerId="ADAL" clId="{ED46AAF0-A95C-4A19-8072-655086DE25F8}" dt="2025-08-07T16:39:52.491" v="13" actId="14100"/>
          <ac:picMkLst>
            <pc:docMk/>
            <pc:sldMk cId="1876099349" sldId="270"/>
            <ac:picMk id="5" creationId="{B5180B23-EC18-7A27-8517-E77A33FC1C2B}"/>
          </ac:picMkLst>
        </pc:picChg>
      </pc:sldChg>
      <pc:sldChg chg="addSp modSp mod">
        <pc:chgData name="Cantrell, Carrie" userId="e9260fd1-0467-4b81-9027-9354690bb536" providerId="ADAL" clId="{ED46AAF0-A95C-4A19-8072-655086DE25F8}" dt="2025-08-07T16:40:37.269" v="19" actId="1076"/>
        <pc:sldMkLst>
          <pc:docMk/>
          <pc:sldMk cId="3656341905" sldId="272"/>
        </pc:sldMkLst>
        <pc:spChg chg="mod">
          <ac:chgData name="Cantrell, Carrie" userId="e9260fd1-0467-4b81-9027-9354690bb536" providerId="ADAL" clId="{ED46AAF0-A95C-4A19-8072-655086DE25F8}" dt="2025-08-07T16:40:07.932" v="14" actId="20577"/>
          <ac:spMkLst>
            <pc:docMk/>
            <pc:sldMk cId="3656341905" sldId="272"/>
            <ac:spMk id="8" creationId="{E663B3E1-0329-FEFC-4638-9502F0504687}"/>
          </ac:spMkLst>
        </pc:spChg>
        <pc:picChg chg="add mod">
          <ac:chgData name="Cantrell, Carrie" userId="e9260fd1-0467-4b81-9027-9354690bb536" providerId="ADAL" clId="{ED46AAF0-A95C-4A19-8072-655086DE25F8}" dt="2025-08-07T16:40:37.269" v="19" actId="1076"/>
          <ac:picMkLst>
            <pc:docMk/>
            <pc:sldMk cId="3656341905" sldId="272"/>
            <ac:picMk id="5" creationId="{62F39ED0-5A59-06D2-F64F-D6BB88754DB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74D2C4-127C-4360-BBB5-042742FD1C82}" type="datetimeFigureOut">
              <a:rPr lang="en-US" smtClean="0">
                <a:latin typeface="Arial" panose="020B0604020202020204" pitchFamily="34" charset="0"/>
              </a:rPr>
              <a:t>8/7/2025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FBE6DA-F82B-4FDB-9AEC-B28E6638CED2}"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605092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Arial" panose="020B0604020202020204" pitchFamily="34" charset="0"/>
              </a:defRPr>
            </a:lvl1pPr>
          </a:lstStyle>
          <a:p>
            <a:fld id="{6781DB74-6EF2-4759-9BC1-38FE02B32512}" type="datetimeFigureOut">
              <a:rPr lang="en-US" smtClean="0"/>
              <a:pPr/>
              <a:t>8/7/2025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9F89A11-15DC-4DBE-A120-3D07A0020CD2}" type="slidenum">
              <a:rPr lang="en-US" smtClean="0"/>
              <a:pPr/>
              <a:t>‹#›</a:t>
            </a:fld>
            <a:endParaRPr lang="en-US" dirty="0"/>
          </a:p>
        </p:txBody>
      </p:sp>
    </p:spTree>
    <p:extLst>
      <p:ext uri="{BB962C8B-B14F-4D97-AF65-F5344CB8AC3E}">
        <p14:creationId xmlns:p14="http://schemas.microsoft.com/office/powerpoint/2010/main" val="3796249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4"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Title 1"/>
          <p:cNvSpPr>
            <a:spLocks noGrp="1"/>
          </p:cNvSpPr>
          <p:nvPr>
            <p:ph type="ctrTitle"/>
          </p:nvPr>
        </p:nvSpPr>
        <p:spPr>
          <a:xfrm>
            <a:off x="588677" y="1417378"/>
            <a:ext cx="1859555" cy="384721"/>
          </a:xfrm>
          <a:solidFill>
            <a:srgbClr val="3FAE2A"/>
          </a:solidFill>
        </p:spPr>
        <p:txBody>
          <a:bodyPr wrap="square" lIns="91440" bIns="91440" anchor="ctr" anchorCtr="0">
            <a:spAutoFit/>
          </a:bodyPr>
          <a:lstStyle>
            <a:lvl1pPr>
              <a:defRPr lang="en-US" sz="1700" dirty="0">
                <a:solidFill>
                  <a:schemeClr val="bg1"/>
                </a:solidFill>
              </a:defRPr>
            </a:lvl1pPr>
          </a:lstStyle>
          <a:p>
            <a:pPr algn="l"/>
            <a:r>
              <a:rPr lang="en-US" sz="1600">
                <a:solidFill>
                  <a:schemeClr val="bg1"/>
                </a:solidFill>
                <a:latin typeface="Arial"/>
                <a:cs typeface="Arial"/>
              </a:rPr>
              <a:t>Click to edit Master title style</a:t>
            </a:r>
            <a:endParaRPr lang="en-US" sz="1600" dirty="0">
              <a:solidFill>
                <a:schemeClr val="bg1"/>
              </a:solidFill>
              <a:latin typeface="Arial"/>
              <a:cs typeface="Arial"/>
            </a:endParaRPr>
          </a:p>
        </p:txBody>
      </p:sp>
      <p:sp>
        <p:nvSpPr>
          <p:cNvPr id="9" name="Subtitle 2"/>
          <p:cNvSpPr>
            <a:spLocks noGrp="1"/>
          </p:cNvSpPr>
          <p:nvPr>
            <p:ph type="subTitle" idx="1"/>
          </p:nvPr>
        </p:nvSpPr>
        <p:spPr>
          <a:xfrm>
            <a:off x="588677" y="2055313"/>
            <a:ext cx="7770906" cy="553998"/>
          </a:xfrm>
        </p:spPr>
        <p:txBody>
          <a:bodyPr wrap="square" lIns="91440" tIns="0" rIns="0" bIns="0">
            <a:spAutoFit/>
          </a:bodyPr>
          <a:lstStyle>
            <a:lvl1pPr marL="0" indent="0">
              <a:buNone/>
              <a:defRPr b="0">
                <a:solidFill>
                  <a:schemeClr val="tx1"/>
                </a:solidFill>
              </a:defRPr>
            </a:lvl1pPr>
          </a:lstStyle>
          <a:p>
            <a:pPr algn="l"/>
            <a:r>
              <a:rPr lang="en-US" sz="3600" b="1">
                <a:solidFill>
                  <a:srgbClr val="FFFFFF"/>
                </a:solidFill>
                <a:latin typeface="Arial"/>
                <a:cs typeface="Arial"/>
              </a:rPr>
              <a:t>Click to edit Master subtitle style</a:t>
            </a:r>
            <a:endParaRPr lang="en-US" sz="3600" b="1" dirty="0">
              <a:solidFill>
                <a:srgbClr val="FFFFFF"/>
              </a:solidFill>
              <a:latin typeface="Arial"/>
              <a:cs typeface="Arial"/>
            </a:endParaRPr>
          </a:p>
        </p:txBody>
      </p:sp>
      <p:pic>
        <p:nvPicPr>
          <p:cNvPr id="29" name="Picture 3" descr="K:\Work Archives\PHS\THR branding\Logos\THR logos\THR Logo rgb.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81801" y="6268482"/>
            <a:ext cx="1918082" cy="40233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0DCFFC2-F340-C449-AFC2-09B3075944BB}"/>
              </a:ext>
            </a:extLst>
          </p:cNvPr>
          <p:cNvSpPr txBox="1"/>
          <p:nvPr/>
        </p:nvSpPr>
        <p:spPr>
          <a:xfrm>
            <a:off x="588678" y="6451509"/>
            <a:ext cx="3696022"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212385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3"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C17510C-658F-F253-E503-4A4B8DF62376}"/>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341449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3"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147CFA3-4AD4-2DAE-ABB0-57FD0C25F232}"/>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248390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pic>
        <p:nvPicPr>
          <p:cNvPr id="15" name="Picture 14"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322730" y="291380"/>
            <a:ext cx="8498540" cy="646331"/>
          </a:xfrm>
        </p:spPr>
        <p:txBody>
          <a:bodyPr wrap="square">
            <a:spAutoFit/>
          </a:bodyPr>
          <a:lstStyle>
            <a:lvl1pPr algn="l">
              <a:defRPr sz="3600" b="1">
                <a:solidFill>
                  <a:schemeClr val="tx1"/>
                </a:solidFill>
                <a:latin typeface="Arial"/>
                <a:cs typeface="Arial"/>
              </a:defRPr>
            </a:lvl1pPr>
          </a:lstStyle>
          <a:p>
            <a:r>
              <a:rPr lang="en-US"/>
              <a:t>Click to edit Master title style</a:t>
            </a:r>
            <a:endParaRPr lang="en-US" dirty="0"/>
          </a:p>
        </p:txBody>
      </p:sp>
      <p:sp>
        <p:nvSpPr>
          <p:cNvPr id="14" name="Content Placeholder 2"/>
          <p:cNvSpPr>
            <a:spLocks noGrp="1"/>
          </p:cNvSpPr>
          <p:nvPr>
            <p:ph idx="1"/>
          </p:nvPr>
        </p:nvSpPr>
        <p:spPr>
          <a:xfrm>
            <a:off x="322730" y="1419412"/>
            <a:ext cx="8498540" cy="417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pic>
        <p:nvPicPr>
          <p:cNvPr id="35"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CD1AE4C-E41A-B19C-B458-F5A30805A4B7}"/>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549220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10" name="Picture 9"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11" name="Rectangle 10"/>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17" name="Title 1"/>
          <p:cNvSpPr>
            <a:spLocks noGrp="1"/>
          </p:cNvSpPr>
          <p:nvPr>
            <p:ph type="title"/>
          </p:nvPr>
        </p:nvSpPr>
        <p:spPr>
          <a:xfrm>
            <a:off x="623888" y="1304982"/>
            <a:ext cx="7886700" cy="2852737"/>
          </a:xfrm>
        </p:spPr>
        <p:txBody>
          <a:bodyPr anchor="b"/>
          <a:lstStyle>
            <a:lvl1pPr algn="l">
              <a:defRPr sz="6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8"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8"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B7D0F07-F3BF-1A35-141C-AE4554723BD5}"/>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Rectangle 4">
            <a:extLst>
              <a:ext uri="{FF2B5EF4-FFF2-40B4-BE49-F238E27FC236}">
                <a16:creationId xmlns:a16="http://schemas.microsoft.com/office/drawing/2014/main" id="{3D79F7B5-D59B-9A69-38D2-D7913DCB2194}"/>
              </a:ext>
            </a:extLst>
          </p:cNvPr>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34083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286230A-6A34-0602-C9BF-0EA5FA3A057F}"/>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268142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6" name="Picture 15"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17" name="Rectangle 16"/>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Rectangle 17"/>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8"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0ECAFA2-F12B-4253-0504-0FB61EBD4AFE}"/>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74668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9" name="Picture 8"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Subtitle 2"/>
          <p:cNvSpPr>
            <a:spLocks noGrp="1"/>
          </p:cNvSpPr>
          <p:nvPr>
            <p:ph type="subTitle" idx="1"/>
          </p:nvPr>
        </p:nvSpPr>
        <p:spPr>
          <a:xfrm>
            <a:off x="588677" y="2055313"/>
            <a:ext cx="7770906" cy="553998"/>
          </a:xfrm>
        </p:spPr>
        <p:txBody>
          <a:bodyPr wrap="square" lIns="91440" tIns="0" rIns="0" bIns="0">
            <a:spAutoFit/>
          </a:bodyPr>
          <a:lstStyle>
            <a:lvl1pPr marL="0" indent="0">
              <a:buNone/>
              <a:defRPr b="0">
                <a:solidFill>
                  <a:schemeClr val="tx1"/>
                </a:solidFill>
              </a:defRPr>
            </a:lvl1pPr>
          </a:lstStyle>
          <a:p>
            <a:pPr algn="l"/>
            <a:r>
              <a:rPr lang="en-US" sz="3600" b="1" dirty="0">
                <a:solidFill>
                  <a:srgbClr val="FFFFFF"/>
                </a:solidFill>
                <a:latin typeface="Arial"/>
                <a:cs typeface="Arial"/>
              </a:rPr>
              <a:t>Click to edit Master subtitle style</a:t>
            </a:r>
          </a:p>
        </p:txBody>
      </p:sp>
      <p:sp>
        <p:nvSpPr>
          <p:cNvPr id="11" name="Title 1"/>
          <p:cNvSpPr>
            <a:spLocks noGrp="1"/>
          </p:cNvSpPr>
          <p:nvPr>
            <p:ph type="ctrTitle"/>
          </p:nvPr>
        </p:nvSpPr>
        <p:spPr>
          <a:xfrm>
            <a:off x="588677" y="1417378"/>
            <a:ext cx="1859555" cy="384721"/>
          </a:xfrm>
          <a:solidFill>
            <a:srgbClr val="3FAE2A"/>
          </a:solidFill>
        </p:spPr>
        <p:txBody>
          <a:bodyPr wrap="square" lIns="91440" bIns="91440" anchor="ctr" anchorCtr="0">
            <a:spAutoFit/>
          </a:bodyPr>
          <a:lstStyle>
            <a:lvl1pPr>
              <a:defRPr lang="en-US" sz="1700" dirty="0">
                <a:solidFill>
                  <a:schemeClr val="bg1"/>
                </a:solidFill>
              </a:defRPr>
            </a:lvl1pPr>
          </a:lstStyle>
          <a:p>
            <a:pPr algn="l"/>
            <a:r>
              <a:rPr lang="en-US" sz="1600" dirty="0">
                <a:solidFill>
                  <a:schemeClr val="bg1"/>
                </a:solidFill>
                <a:latin typeface="Arial"/>
                <a:cs typeface="Arial"/>
              </a:rPr>
              <a:t>Click to edit Master title style</a:t>
            </a:r>
          </a:p>
        </p:txBody>
      </p:sp>
      <p:pic>
        <p:nvPicPr>
          <p:cNvPr id="30" name="Picture 3" descr="K:\Work Archives\PHS\THR branding\Logos\THR logos\THR Logo 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1801" y="6268482"/>
            <a:ext cx="1918082" cy="40233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C2DE4ED-DD57-4F1B-64C7-AE22455B1F6F}"/>
              </a:ext>
            </a:extLst>
          </p:cNvPr>
          <p:cNvSpPr txBox="1"/>
          <p:nvPr/>
        </p:nvSpPr>
        <p:spPr>
          <a:xfrm>
            <a:off x="588678" y="6451509"/>
            <a:ext cx="3696022"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143070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a:xfrm>
            <a:off x="238125" y="6356350"/>
            <a:ext cx="561975" cy="365125"/>
          </a:xfrm>
        </p:spPr>
        <p:txBody>
          <a:bodyPr/>
          <a:lstStyle>
            <a:lvl1pPr algn="l">
              <a:defRPr>
                <a:solidFill>
                  <a:schemeClr val="bg1">
                    <a:lumMod val="75000"/>
                  </a:schemeClr>
                </a:solidFill>
              </a:defRPr>
            </a:lvl1pPr>
          </a:lstStyle>
          <a:p>
            <a:fld id="{BCBF9873-87BF-3E40-B65C-4328474BB062}" type="slidenum">
              <a:rPr lang="en-US" smtClean="0"/>
              <a:pPr/>
              <a:t>‹#›</a:t>
            </a:fld>
            <a:endParaRPr lang="en-US" dirty="0"/>
          </a:p>
        </p:txBody>
      </p:sp>
      <p:sp>
        <p:nvSpPr>
          <p:cNvPr id="2" name="TextBox 1">
            <a:extLst>
              <a:ext uri="{FF2B5EF4-FFF2-40B4-BE49-F238E27FC236}">
                <a16:creationId xmlns:a16="http://schemas.microsoft.com/office/drawing/2014/main" id="{43015270-CF3F-68E8-14EA-618C2518ED90}"/>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278988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a:xfrm>
            <a:off x="457200" y="273050"/>
            <a:ext cx="3008313" cy="1162050"/>
          </a:xfrm>
        </p:spPr>
        <p:txBody>
          <a:bodyPr anchor="ctr"/>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1"/>
            <a:ext cx="5111750" cy="57533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0090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6D8B4C3-4E1F-7A00-D490-AB3D63A2CCAF}"/>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2693341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5418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F60E1E1-EFE7-A341-B565-CA0689C23FF8}"/>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49927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F9873-87BF-3E40-B65C-4328474BB062}" type="slidenum">
              <a:rPr lang="en-US" smtClean="0"/>
              <a:t>‹#›</a:t>
            </a:fld>
            <a:endParaRPr lang="en-US"/>
          </a:p>
        </p:txBody>
      </p:sp>
    </p:spTree>
    <p:extLst>
      <p:ext uri="{BB962C8B-B14F-4D97-AF65-F5344CB8AC3E}">
        <p14:creationId xmlns:p14="http://schemas.microsoft.com/office/powerpoint/2010/main" val="40468356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4572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mc.ncbi.nlm.nih.gov/articles/PMC3326906/" TargetMode="External"/><Relationship Id="rId2" Type="http://schemas.openxmlformats.org/officeDocument/2006/relationships/hyperlink" Target="http://www.cdisc.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mailto:THRResearch@texashealth.org" TargetMode="External"/><Relationship Id="rId1" Type="http://schemas.openxmlformats.org/officeDocument/2006/relationships/slideLayout" Target="../slideLayouts/slideLayout2.xml"/><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88677" y="1325045"/>
            <a:ext cx="7770906" cy="569387"/>
          </a:xfrm>
        </p:spPr>
        <p:txBody>
          <a:bodyPr/>
          <a:lstStyle/>
          <a:p>
            <a:r>
              <a:rPr lang="en-US" sz="2800" dirty="0"/>
              <a:t>Data Management &amp; Analysis</a:t>
            </a:r>
          </a:p>
        </p:txBody>
      </p:sp>
      <p:sp>
        <p:nvSpPr>
          <p:cNvPr id="5" name="Subtitle 4"/>
          <p:cNvSpPr>
            <a:spLocks noGrp="1"/>
          </p:cNvSpPr>
          <p:nvPr>
            <p:ph type="subTitle" idx="1"/>
          </p:nvPr>
        </p:nvSpPr>
        <p:spPr>
          <a:xfrm>
            <a:off x="588677" y="2055313"/>
            <a:ext cx="7770906" cy="941796"/>
          </a:xfrm>
        </p:spPr>
        <p:txBody>
          <a:bodyPr/>
          <a:lstStyle/>
          <a:p>
            <a:r>
              <a:rPr lang="en-US" sz="1800" dirty="0"/>
              <a:t>Why is it important?</a:t>
            </a:r>
          </a:p>
          <a:p>
            <a:endParaRPr lang="en-US" sz="1800" dirty="0"/>
          </a:p>
          <a:p>
            <a:r>
              <a:rPr lang="en-US" sz="1800" dirty="0"/>
              <a:t> </a:t>
            </a:r>
          </a:p>
        </p:txBody>
      </p:sp>
      <p:pic>
        <p:nvPicPr>
          <p:cNvPr id="3" name="Graphic 2" descr="Bar graph with upward trend with solid fill">
            <a:extLst>
              <a:ext uri="{FF2B5EF4-FFF2-40B4-BE49-F238E27FC236}">
                <a16:creationId xmlns:a16="http://schemas.microsoft.com/office/drawing/2014/main" id="{EF554704-5CD4-E117-2C1D-C34277DDA5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7915" y="2997109"/>
            <a:ext cx="1789889" cy="1438704"/>
          </a:xfrm>
          <a:prstGeom prst="rect">
            <a:avLst/>
          </a:prstGeom>
        </p:spPr>
      </p:pic>
      <p:pic>
        <p:nvPicPr>
          <p:cNvPr id="7" name="Graphic 6" descr="A confused face">
            <a:extLst>
              <a:ext uri="{FF2B5EF4-FFF2-40B4-BE49-F238E27FC236}">
                <a16:creationId xmlns:a16="http://schemas.microsoft.com/office/drawing/2014/main" id="{A3975688-4774-5CBC-A47B-CB1920EC911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25431" y="2997109"/>
            <a:ext cx="1416996" cy="1197313"/>
          </a:xfrm>
          <a:prstGeom prst="rect">
            <a:avLst/>
          </a:prstGeom>
        </p:spPr>
      </p:pic>
    </p:spTree>
    <p:extLst>
      <p:ext uri="{BB962C8B-B14F-4D97-AF65-F5344CB8AC3E}">
        <p14:creationId xmlns:p14="http://schemas.microsoft.com/office/powerpoint/2010/main" val="3636229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730" y="544286"/>
            <a:ext cx="8498540" cy="5051185"/>
          </a:xfrm>
        </p:spPr>
        <p:txBody>
          <a:bodyPr>
            <a:normAutofit/>
          </a:bodyPr>
          <a:lstStyle/>
          <a:p>
            <a:pPr marL="0" indent="0">
              <a:spcBef>
                <a:spcPts val="0"/>
              </a:spcBef>
              <a:spcAft>
                <a:spcPts val="1200"/>
              </a:spcAft>
              <a:buFont typeface="Arial"/>
              <a:buNone/>
            </a:pPr>
            <a:r>
              <a:rPr lang="en-US" sz="1100" dirty="0">
                <a:solidFill>
                  <a:srgbClr val="000000"/>
                </a:solidFill>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indent="0">
              <a:spcBef>
                <a:spcPts val="0"/>
              </a:spcBef>
              <a:spcAft>
                <a:spcPts val="1200"/>
              </a:spcAft>
              <a:buFont typeface="Arial"/>
              <a:buNone/>
            </a:pPr>
            <a:r>
              <a:rPr lang="en-US" sz="1100" dirty="0">
                <a:solidFill>
                  <a:srgbClr val="000000"/>
                </a:solidFill>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BCBF9873-87BF-3E40-B65C-4328474BB062}" type="slidenum">
              <a:rPr lang="en-US" smtClean="0"/>
              <a:pPr/>
              <a:t>2</a:t>
            </a:fld>
            <a:endParaRPr lang="en-US"/>
          </a:p>
        </p:txBody>
      </p:sp>
    </p:spTree>
    <p:extLst>
      <p:ext uri="{BB962C8B-B14F-4D97-AF65-F5344CB8AC3E}">
        <p14:creationId xmlns:p14="http://schemas.microsoft.com/office/powerpoint/2010/main" val="3095599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730" y="291380"/>
            <a:ext cx="8498540" cy="646331"/>
          </a:xfrm>
        </p:spPr>
        <p:txBody>
          <a:bodyPr/>
          <a:lstStyle/>
          <a:p>
            <a:r>
              <a:rPr lang="en-US" dirty="0"/>
              <a:t>Data Management </a:t>
            </a:r>
          </a:p>
        </p:txBody>
      </p:sp>
      <p:sp>
        <p:nvSpPr>
          <p:cNvPr id="4" name="Slide Number Placeholder 3"/>
          <p:cNvSpPr>
            <a:spLocks noGrp="1"/>
          </p:cNvSpPr>
          <p:nvPr>
            <p:ph type="sldNum" sz="quarter" idx="12"/>
          </p:nvPr>
        </p:nvSpPr>
        <p:spPr/>
        <p:txBody>
          <a:bodyPr/>
          <a:lstStyle/>
          <a:p>
            <a:fld id="{BCBF9873-87BF-3E40-B65C-4328474BB062}" type="slidenum">
              <a:rPr lang="en-US" smtClean="0"/>
              <a:pPr/>
              <a:t>3</a:t>
            </a:fld>
            <a:endParaRPr lang="en-US"/>
          </a:p>
        </p:txBody>
      </p:sp>
      <p:sp>
        <p:nvSpPr>
          <p:cNvPr id="8" name="Content Placeholder 7">
            <a:extLst>
              <a:ext uri="{FF2B5EF4-FFF2-40B4-BE49-F238E27FC236}">
                <a16:creationId xmlns:a16="http://schemas.microsoft.com/office/drawing/2014/main" id="{986D7E0D-6DC7-1CE1-68A9-2BC415B336B5}"/>
              </a:ext>
            </a:extLst>
          </p:cNvPr>
          <p:cNvSpPr>
            <a:spLocks noGrp="1"/>
          </p:cNvSpPr>
          <p:nvPr>
            <p:ph idx="1"/>
          </p:nvPr>
        </p:nvSpPr>
        <p:spPr>
          <a:xfrm>
            <a:off x="322730" y="1419412"/>
            <a:ext cx="8498540" cy="4685553"/>
          </a:xfrm>
        </p:spPr>
        <p:txBody>
          <a:bodyPr>
            <a:normAutofit fontScale="55000" lnSpcReduction="20000"/>
          </a:bodyPr>
          <a:lstStyle/>
          <a:p>
            <a:r>
              <a:rPr lang="en-US" dirty="0"/>
              <a:t>Data Management consists of: </a:t>
            </a:r>
          </a:p>
          <a:p>
            <a:pPr lvl="1"/>
            <a:r>
              <a:rPr lang="en-US" dirty="0"/>
              <a:t>Data Collection: </a:t>
            </a:r>
            <a:br>
              <a:rPr lang="en-US" dirty="0"/>
            </a:br>
            <a:r>
              <a:rPr lang="en-US" dirty="0"/>
              <a:t>Gathering information from various sources, including patient records, laboratory results, and clinical observations. </a:t>
            </a:r>
          </a:p>
          <a:p>
            <a:pPr lvl="1"/>
            <a:r>
              <a:rPr lang="en-US" dirty="0"/>
              <a:t>Data Entry: </a:t>
            </a:r>
            <a:br>
              <a:rPr lang="en-US" dirty="0"/>
            </a:br>
            <a:r>
              <a:rPr lang="en-US" dirty="0"/>
              <a:t>Inputting data into a database or electronic data capture (EDC) system. </a:t>
            </a:r>
          </a:p>
          <a:p>
            <a:pPr lvl="1"/>
            <a:r>
              <a:rPr lang="en-US" dirty="0"/>
              <a:t>Data Validation: </a:t>
            </a:r>
            <a:br>
              <a:rPr lang="en-US" dirty="0"/>
            </a:br>
            <a:r>
              <a:rPr lang="en-US" dirty="0"/>
              <a:t>Ensuring data accuracy and consistency by implementing checks and quality control measures. </a:t>
            </a:r>
          </a:p>
          <a:p>
            <a:pPr lvl="1"/>
            <a:r>
              <a:rPr lang="en-US" dirty="0"/>
              <a:t>Data Storage: </a:t>
            </a:r>
            <a:br>
              <a:rPr lang="en-US" dirty="0"/>
            </a:br>
            <a:r>
              <a:rPr lang="en-US" dirty="0"/>
              <a:t>Securely storing data in a manner that is easily accessible for analysis and audit trails. </a:t>
            </a:r>
          </a:p>
          <a:p>
            <a:pPr lvl="1"/>
            <a:r>
              <a:rPr lang="en-US" dirty="0"/>
              <a:t>Data Cleaning: </a:t>
            </a:r>
            <a:br>
              <a:rPr lang="en-US" dirty="0"/>
            </a:br>
            <a:r>
              <a:rPr lang="en-US" dirty="0"/>
              <a:t>Removing errors, inconsistencies and missing data to improve data quality. </a:t>
            </a:r>
          </a:p>
          <a:p>
            <a:pPr lvl="1"/>
            <a:r>
              <a:rPr lang="en-US" dirty="0"/>
              <a:t>Data Governance: </a:t>
            </a:r>
            <a:br>
              <a:rPr lang="en-US" dirty="0"/>
            </a:br>
            <a:r>
              <a:rPr lang="en-US" dirty="0"/>
              <a:t>Establishing clear protocols for data usage, access, and security to maintain data integrity. </a:t>
            </a:r>
          </a:p>
          <a:p>
            <a:pPr lvl="1"/>
            <a:r>
              <a:rPr lang="en-US" dirty="0"/>
              <a:t>Audit Trail: </a:t>
            </a:r>
            <a:br>
              <a:rPr lang="en-US" dirty="0"/>
            </a:br>
            <a:r>
              <a:rPr lang="en-US" dirty="0"/>
              <a:t>Maintaining a record of all data modifications and access to ensure accountability and traceability. </a:t>
            </a:r>
          </a:p>
          <a:p>
            <a:pPr marL="457200" lvl="1" indent="0">
              <a:buNone/>
            </a:pPr>
            <a:endParaRPr lang="en-US" dirty="0"/>
          </a:p>
        </p:txBody>
      </p:sp>
      <p:pic>
        <p:nvPicPr>
          <p:cNvPr id="5" name="Graphic 4" descr="Folder Search with solid fill">
            <a:extLst>
              <a:ext uri="{FF2B5EF4-FFF2-40B4-BE49-F238E27FC236}">
                <a16:creationId xmlns:a16="http://schemas.microsoft.com/office/drawing/2014/main" id="{8735D3C6-6EF8-599C-9F01-00072AD7E9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09188" y="480511"/>
            <a:ext cx="1720644" cy="1328624"/>
          </a:xfrm>
          <a:prstGeom prst="rect">
            <a:avLst/>
          </a:prstGeom>
        </p:spPr>
      </p:pic>
    </p:spTree>
    <p:extLst>
      <p:ext uri="{BB962C8B-B14F-4D97-AF65-F5344CB8AC3E}">
        <p14:creationId xmlns:p14="http://schemas.microsoft.com/office/powerpoint/2010/main" val="1655019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5CAFE-17B6-3FAD-B9B9-B7CE33DB7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292E5D-760F-7013-4112-76A48223CC9D}"/>
              </a:ext>
            </a:extLst>
          </p:cNvPr>
          <p:cNvSpPr>
            <a:spLocks noGrp="1"/>
          </p:cNvSpPr>
          <p:nvPr>
            <p:ph type="title"/>
          </p:nvPr>
        </p:nvSpPr>
        <p:spPr>
          <a:xfrm>
            <a:off x="322730" y="291380"/>
            <a:ext cx="8498540" cy="646331"/>
          </a:xfrm>
        </p:spPr>
        <p:txBody>
          <a:bodyPr/>
          <a:lstStyle/>
          <a:p>
            <a:r>
              <a:rPr lang="en-US" dirty="0"/>
              <a:t>Data Analysis </a:t>
            </a:r>
          </a:p>
        </p:txBody>
      </p:sp>
      <p:sp>
        <p:nvSpPr>
          <p:cNvPr id="4" name="Slide Number Placeholder 3">
            <a:extLst>
              <a:ext uri="{FF2B5EF4-FFF2-40B4-BE49-F238E27FC236}">
                <a16:creationId xmlns:a16="http://schemas.microsoft.com/office/drawing/2014/main" id="{067E6801-1C03-8DF9-274C-73AFC3168C62}"/>
              </a:ext>
            </a:extLst>
          </p:cNvPr>
          <p:cNvSpPr>
            <a:spLocks noGrp="1"/>
          </p:cNvSpPr>
          <p:nvPr>
            <p:ph type="sldNum" sz="quarter" idx="12"/>
          </p:nvPr>
        </p:nvSpPr>
        <p:spPr/>
        <p:txBody>
          <a:bodyPr/>
          <a:lstStyle/>
          <a:p>
            <a:fld id="{BCBF9873-87BF-3E40-B65C-4328474BB062}" type="slidenum">
              <a:rPr lang="en-US" smtClean="0"/>
              <a:pPr/>
              <a:t>4</a:t>
            </a:fld>
            <a:endParaRPr lang="en-US"/>
          </a:p>
        </p:txBody>
      </p:sp>
      <p:sp>
        <p:nvSpPr>
          <p:cNvPr id="8" name="Content Placeholder 7">
            <a:extLst>
              <a:ext uri="{FF2B5EF4-FFF2-40B4-BE49-F238E27FC236}">
                <a16:creationId xmlns:a16="http://schemas.microsoft.com/office/drawing/2014/main" id="{F9BDB908-4862-7820-C10A-B4370B48C78E}"/>
              </a:ext>
            </a:extLst>
          </p:cNvPr>
          <p:cNvSpPr>
            <a:spLocks noGrp="1"/>
          </p:cNvSpPr>
          <p:nvPr>
            <p:ph idx="1"/>
          </p:nvPr>
        </p:nvSpPr>
        <p:spPr/>
        <p:txBody>
          <a:bodyPr>
            <a:normAutofit fontScale="77500" lnSpcReduction="20000"/>
          </a:bodyPr>
          <a:lstStyle/>
          <a:p>
            <a:r>
              <a:rPr lang="en-US" dirty="0"/>
              <a:t>Data Analysis consists of: </a:t>
            </a:r>
          </a:p>
          <a:p>
            <a:pPr lvl="1"/>
            <a:r>
              <a:rPr lang="en-US" dirty="0"/>
              <a:t>Data Transformation: </a:t>
            </a:r>
            <a:br>
              <a:rPr lang="en-US" dirty="0"/>
            </a:br>
            <a:r>
              <a:rPr lang="en-US" dirty="0"/>
              <a:t>Preparing data for analysis by converting it into a suitable format for statistical modeling. </a:t>
            </a:r>
          </a:p>
          <a:p>
            <a:pPr lvl="1"/>
            <a:r>
              <a:rPr lang="en-US" dirty="0"/>
              <a:t>Statistical Analysis: </a:t>
            </a:r>
            <a:br>
              <a:rPr lang="en-US" dirty="0"/>
            </a:br>
            <a:r>
              <a:rPr lang="en-US" dirty="0"/>
              <a:t>Using statistical techniques to analyze data, identify patterns, and test hypotheses. </a:t>
            </a:r>
          </a:p>
          <a:p>
            <a:pPr lvl="1"/>
            <a:r>
              <a:rPr lang="en-US" dirty="0"/>
              <a:t>Data Interpretation: </a:t>
            </a:r>
            <a:br>
              <a:rPr lang="en-US" dirty="0"/>
            </a:br>
            <a:r>
              <a:rPr lang="en-US" dirty="0"/>
              <a:t>Drawing meaningful conclusions from the analysis results, considering statistical significance and clinical relevance. </a:t>
            </a:r>
          </a:p>
          <a:p>
            <a:pPr lvl="1"/>
            <a:r>
              <a:rPr lang="en-US" dirty="0"/>
              <a:t>Reporting: </a:t>
            </a:r>
            <a:br>
              <a:rPr lang="en-US" dirty="0"/>
            </a:br>
            <a:r>
              <a:rPr lang="en-US" dirty="0"/>
              <a:t>Clearly and comprehensively reporting the findings of the analysis in a format suitable for publication or presentation. </a:t>
            </a:r>
          </a:p>
          <a:p>
            <a:pPr lvl="1"/>
            <a:endParaRPr lang="en-US" dirty="0"/>
          </a:p>
          <a:p>
            <a:pPr marL="457200" lvl="1" indent="0">
              <a:buNone/>
            </a:pPr>
            <a:endParaRPr lang="en-US" dirty="0"/>
          </a:p>
        </p:txBody>
      </p:sp>
      <p:pic>
        <p:nvPicPr>
          <p:cNvPr id="5" name="Graphic 4" descr="Research outline">
            <a:extLst>
              <a:ext uri="{FF2B5EF4-FFF2-40B4-BE49-F238E27FC236}">
                <a16:creationId xmlns:a16="http://schemas.microsoft.com/office/drawing/2014/main" id="{B5180B23-EC18-7A27-8517-E77A33FC1C2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20697" y="480510"/>
            <a:ext cx="2064774" cy="1495773"/>
          </a:xfrm>
          <a:prstGeom prst="rect">
            <a:avLst/>
          </a:prstGeom>
        </p:spPr>
      </p:pic>
    </p:spTree>
    <p:extLst>
      <p:ext uri="{BB962C8B-B14F-4D97-AF65-F5344CB8AC3E}">
        <p14:creationId xmlns:p14="http://schemas.microsoft.com/office/powerpoint/2010/main" val="1876099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89518-507F-37A9-3435-859648D17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D80278-8A12-2E33-2131-6894E5375873}"/>
              </a:ext>
            </a:extLst>
          </p:cNvPr>
          <p:cNvSpPr>
            <a:spLocks noGrp="1"/>
          </p:cNvSpPr>
          <p:nvPr>
            <p:ph type="title"/>
          </p:nvPr>
        </p:nvSpPr>
        <p:spPr>
          <a:xfrm>
            <a:off x="322730" y="14381"/>
            <a:ext cx="8498540" cy="1200329"/>
          </a:xfrm>
        </p:spPr>
        <p:txBody>
          <a:bodyPr/>
          <a:lstStyle/>
          <a:p>
            <a:r>
              <a:rPr lang="en-US" dirty="0"/>
              <a:t>Why is Data Management &amp; Analysis Important? </a:t>
            </a:r>
          </a:p>
        </p:txBody>
      </p:sp>
      <p:sp>
        <p:nvSpPr>
          <p:cNvPr id="4" name="Slide Number Placeholder 3">
            <a:extLst>
              <a:ext uri="{FF2B5EF4-FFF2-40B4-BE49-F238E27FC236}">
                <a16:creationId xmlns:a16="http://schemas.microsoft.com/office/drawing/2014/main" id="{290F5F2B-17A6-6567-41C8-CB54E122AA10}"/>
              </a:ext>
            </a:extLst>
          </p:cNvPr>
          <p:cNvSpPr>
            <a:spLocks noGrp="1"/>
          </p:cNvSpPr>
          <p:nvPr>
            <p:ph type="sldNum" sz="quarter" idx="12"/>
          </p:nvPr>
        </p:nvSpPr>
        <p:spPr/>
        <p:txBody>
          <a:bodyPr/>
          <a:lstStyle/>
          <a:p>
            <a:fld id="{BCBF9873-87BF-3E40-B65C-4328474BB062}" type="slidenum">
              <a:rPr lang="en-US" smtClean="0"/>
              <a:pPr/>
              <a:t>5</a:t>
            </a:fld>
            <a:endParaRPr lang="en-US"/>
          </a:p>
        </p:txBody>
      </p:sp>
      <p:sp>
        <p:nvSpPr>
          <p:cNvPr id="8" name="Content Placeholder 7">
            <a:extLst>
              <a:ext uri="{FF2B5EF4-FFF2-40B4-BE49-F238E27FC236}">
                <a16:creationId xmlns:a16="http://schemas.microsoft.com/office/drawing/2014/main" id="{D9E96976-5811-00F9-DB9A-806DCEE0B364}"/>
              </a:ext>
            </a:extLst>
          </p:cNvPr>
          <p:cNvSpPr>
            <a:spLocks noGrp="1"/>
          </p:cNvSpPr>
          <p:nvPr>
            <p:ph idx="1"/>
          </p:nvPr>
        </p:nvSpPr>
        <p:spPr/>
        <p:txBody>
          <a:bodyPr>
            <a:normAutofit/>
          </a:bodyPr>
          <a:lstStyle/>
          <a:p>
            <a:r>
              <a:rPr lang="en-US" dirty="0"/>
              <a:t>Ensures Quality &amp; Integrity</a:t>
            </a:r>
          </a:p>
          <a:p>
            <a:r>
              <a:rPr lang="en-US" dirty="0"/>
              <a:t>Ensures Accurate Analysis &amp; Reporting</a:t>
            </a:r>
          </a:p>
          <a:p>
            <a:r>
              <a:rPr lang="en-US" dirty="0"/>
              <a:t>Provides Regulatory Compliance </a:t>
            </a:r>
          </a:p>
          <a:p>
            <a:r>
              <a:rPr lang="en-US" dirty="0"/>
              <a:t>Provides Patient Safety</a:t>
            </a:r>
          </a:p>
          <a:p>
            <a:r>
              <a:rPr lang="en-US" dirty="0"/>
              <a:t>Maintains Ethical Standards </a:t>
            </a:r>
          </a:p>
          <a:p>
            <a:r>
              <a:rPr lang="en-US" dirty="0"/>
              <a:t>Drives Scientific Progress </a:t>
            </a:r>
          </a:p>
          <a:p>
            <a:pPr marL="457200" lvl="1" indent="0">
              <a:buNone/>
            </a:pPr>
            <a:endParaRPr lang="en-US" dirty="0"/>
          </a:p>
        </p:txBody>
      </p:sp>
    </p:spTree>
    <p:extLst>
      <p:ext uri="{BB962C8B-B14F-4D97-AF65-F5344CB8AC3E}">
        <p14:creationId xmlns:p14="http://schemas.microsoft.com/office/powerpoint/2010/main" val="2250799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459C5-A397-DBCC-4394-B7A9CB541A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4E921-0FAF-EDC3-B0D7-94FF62A89D4A}"/>
              </a:ext>
            </a:extLst>
          </p:cNvPr>
          <p:cNvSpPr>
            <a:spLocks noGrp="1"/>
          </p:cNvSpPr>
          <p:nvPr>
            <p:ph type="title"/>
          </p:nvPr>
        </p:nvSpPr>
        <p:spPr>
          <a:xfrm>
            <a:off x="322730" y="291380"/>
            <a:ext cx="8498540" cy="646331"/>
          </a:xfrm>
        </p:spPr>
        <p:txBody>
          <a:bodyPr/>
          <a:lstStyle/>
          <a:p>
            <a:r>
              <a:rPr lang="en-US" dirty="0"/>
              <a:t>Examples of Data Management Tools: </a:t>
            </a:r>
          </a:p>
        </p:txBody>
      </p:sp>
      <p:sp>
        <p:nvSpPr>
          <p:cNvPr id="4" name="Slide Number Placeholder 3">
            <a:extLst>
              <a:ext uri="{FF2B5EF4-FFF2-40B4-BE49-F238E27FC236}">
                <a16:creationId xmlns:a16="http://schemas.microsoft.com/office/drawing/2014/main" id="{413F25AF-DBE1-273D-5301-46750FCBFF87}"/>
              </a:ext>
            </a:extLst>
          </p:cNvPr>
          <p:cNvSpPr>
            <a:spLocks noGrp="1"/>
          </p:cNvSpPr>
          <p:nvPr>
            <p:ph type="sldNum" sz="quarter" idx="12"/>
          </p:nvPr>
        </p:nvSpPr>
        <p:spPr/>
        <p:txBody>
          <a:bodyPr/>
          <a:lstStyle/>
          <a:p>
            <a:fld id="{BCBF9873-87BF-3E40-B65C-4328474BB062}" type="slidenum">
              <a:rPr lang="en-US" smtClean="0"/>
              <a:pPr/>
              <a:t>6</a:t>
            </a:fld>
            <a:endParaRPr lang="en-US"/>
          </a:p>
        </p:txBody>
      </p:sp>
      <p:sp>
        <p:nvSpPr>
          <p:cNvPr id="8" name="Content Placeholder 7">
            <a:extLst>
              <a:ext uri="{FF2B5EF4-FFF2-40B4-BE49-F238E27FC236}">
                <a16:creationId xmlns:a16="http://schemas.microsoft.com/office/drawing/2014/main" id="{E663B3E1-0329-FEFC-4638-9502F0504687}"/>
              </a:ext>
            </a:extLst>
          </p:cNvPr>
          <p:cNvSpPr>
            <a:spLocks noGrp="1"/>
          </p:cNvSpPr>
          <p:nvPr>
            <p:ph idx="1"/>
          </p:nvPr>
        </p:nvSpPr>
        <p:spPr/>
        <p:txBody>
          <a:bodyPr>
            <a:normAutofit fontScale="92500" lnSpcReduction="20000"/>
          </a:bodyPr>
          <a:lstStyle/>
          <a:p>
            <a:r>
              <a:rPr lang="en-US" dirty="0"/>
              <a:t>Oracle Clinical Software </a:t>
            </a:r>
          </a:p>
          <a:p>
            <a:r>
              <a:rPr lang="en-US" dirty="0"/>
              <a:t>CLINTRIAL Software</a:t>
            </a:r>
          </a:p>
          <a:p>
            <a:r>
              <a:rPr lang="en-US" dirty="0"/>
              <a:t>MACRO Software</a:t>
            </a:r>
          </a:p>
          <a:p>
            <a:r>
              <a:rPr lang="en-US" dirty="0"/>
              <a:t>RAVE Software</a:t>
            </a:r>
          </a:p>
          <a:p>
            <a:r>
              <a:rPr lang="en-US" dirty="0" err="1"/>
              <a:t>eClinical</a:t>
            </a:r>
            <a:r>
              <a:rPr lang="en-US" dirty="0"/>
              <a:t> Suite Software</a:t>
            </a:r>
          </a:p>
          <a:p>
            <a:r>
              <a:rPr lang="en-US" dirty="0" err="1"/>
              <a:t>OpenClinica</a:t>
            </a:r>
            <a:endParaRPr lang="en-US" dirty="0"/>
          </a:p>
          <a:p>
            <a:r>
              <a:rPr lang="en-US" dirty="0" err="1"/>
              <a:t>openCDMS</a:t>
            </a:r>
            <a:endParaRPr lang="en-US" dirty="0"/>
          </a:p>
          <a:p>
            <a:r>
              <a:rPr lang="en-US" dirty="0" err="1"/>
              <a:t>TrialDB</a:t>
            </a:r>
            <a:endParaRPr lang="en-US" dirty="0"/>
          </a:p>
          <a:p>
            <a:r>
              <a:rPr lang="en-US" dirty="0" err="1"/>
              <a:t>PhOSCo</a:t>
            </a:r>
            <a:endParaRPr lang="en-US" dirty="0"/>
          </a:p>
          <a:p>
            <a:pPr marL="457200" lvl="1" indent="0">
              <a:buNone/>
            </a:pPr>
            <a:endParaRPr lang="en-US" dirty="0"/>
          </a:p>
        </p:txBody>
      </p:sp>
      <p:pic>
        <p:nvPicPr>
          <p:cNvPr id="5" name="Graphic 4" descr="Internet with solid fill">
            <a:extLst>
              <a:ext uri="{FF2B5EF4-FFF2-40B4-BE49-F238E27FC236}">
                <a16:creationId xmlns:a16="http://schemas.microsoft.com/office/drawing/2014/main" id="{62F39ED0-5A59-06D2-F64F-D6BB88754D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84606" y="3229024"/>
            <a:ext cx="1784555" cy="1831258"/>
          </a:xfrm>
          <a:prstGeom prst="rect">
            <a:avLst/>
          </a:prstGeom>
        </p:spPr>
      </p:pic>
    </p:spTree>
    <p:extLst>
      <p:ext uri="{BB962C8B-B14F-4D97-AF65-F5344CB8AC3E}">
        <p14:creationId xmlns:p14="http://schemas.microsoft.com/office/powerpoint/2010/main" val="3656341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01ED3-7028-B64F-3E89-6D8397C1F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A6FAA-064E-8720-7F45-814A932785CC}"/>
              </a:ext>
            </a:extLst>
          </p:cNvPr>
          <p:cNvSpPr>
            <a:spLocks noGrp="1"/>
          </p:cNvSpPr>
          <p:nvPr>
            <p:ph type="title"/>
          </p:nvPr>
        </p:nvSpPr>
        <p:spPr>
          <a:xfrm>
            <a:off x="322730" y="535021"/>
            <a:ext cx="8498540" cy="1060315"/>
          </a:xfrm>
        </p:spPr>
        <p:txBody>
          <a:bodyPr/>
          <a:lstStyle/>
          <a:p>
            <a:r>
              <a:rPr lang="en-US" dirty="0"/>
              <a:t>Regulations, Guidelines, and Standards</a:t>
            </a:r>
          </a:p>
        </p:txBody>
      </p:sp>
      <p:sp>
        <p:nvSpPr>
          <p:cNvPr id="4" name="Slide Number Placeholder 3">
            <a:extLst>
              <a:ext uri="{FF2B5EF4-FFF2-40B4-BE49-F238E27FC236}">
                <a16:creationId xmlns:a16="http://schemas.microsoft.com/office/drawing/2014/main" id="{9AA27A8F-65E8-5A75-5E97-B15F4DF2B62E}"/>
              </a:ext>
            </a:extLst>
          </p:cNvPr>
          <p:cNvSpPr>
            <a:spLocks noGrp="1"/>
          </p:cNvSpPr>
          <p:nvPr>
            <p:ph type="sldNum" sz="quarter" idx="12"/>
          </p:nvPr>
        </p:nvSpPr>
        <p:spPr/>
        <p:txBody>
          <a:bodyPr/>
          <a:lstStyle/>
          <a:p>
            <a:fld id="{BCBF9873-87BF-3E40-B65C-4328474BB062}" type="slidenum">
              <a:rPr lang="en-US" smtClean="0"/>
              <a:pPr/>
              <a:t>7</a:t>
            </a:fld>
            <a:endParaRPr lang="en-US"/>
          </a:p>
        </p:txBody>
      </p:sp>
      <p:sp>
        <p:nvSpPr>
          <p:cNvPr id="8" name="Content Placeholder 7">
            <a:extLst>
              <a:ext uri="{FF2B5EF4-FFF2-40B4-BE49-F238E27FC236}">
                <a16:creationId xmlns:a16="http://schemas.microsoft.com/office/drawing/2014/main" id="{374556C6-6705-32C6-22DC-6259EEDAD978}"/>
              </a:ext>
            </a:extLst>
          </p:cNvPr>
          <p:cNvSpPr>
            <a:spLocks noGrp="1"/>
          </p:cNvSpPr>
          <p:nvPr>
            <p:ph idx="1"/>
          </p:nvPr>
        </p:nvSpPr>
        <p:spPr>
          <a:xfrm>
            <a:off x="322730" y="1896894"/>
            <a:ext cx="8498540" cy="3698577"/>
          </a:xfrm>
        </p:spPr>
        <p:txBody>
          <a:bodyPr>
            <a:normAutofit fontScale="55000" lnSpcReduction="20000"/>
          </a:bodyPr>
          <a:lstStyle/>
          <a:p>
            <a:r>
              <a:rPr lang="en-US" dirty="0"/>
              <a:t>Electronic records must comply with a Code of Federal Regulations (CFR), 21 CFR Part 11. </a:t>
            </a:r>
            <a:br>
              <a:rPr lang="en-US" dirty="0"/>
            </a:br>
            <a:r>
              <a:rPr lang="en-US" dirty="0"/>
              <a:t>Procedures and controls should be in place to comply. </a:t>
            </a:r>
          </a:p>
          <a:p>
            <a:r>
              <a:rPr lang="en-US" dirty="0"/>
              <a:t>Good Clinical Data Management Practices (GCDMP) – published by Society for Clinical Data Management (SCDM).</a:t>
            </a:r>
          </a:p>
          <a:p>
            <a:r>
              <a:rPr lang="en-US" dirty="0"/>
              <a:t>Standards for acquisition, exchange, submission and archiving of clinical research data and metadata can be found with the non-profit organization – Clinical Data Interchange Standards Consortium (CDISC).</a:t>
            </a:r>
            <a:br>
              <a:rPr lang="en-US" dirty="0"/>
            </a:br>
            <a:r>
              <a:rPr lang="en-US" dirty="0">
                <a:hlinkClick r:id="rId2"/>
              </a:rPr>
              <a:t>http://www.cdisc.org/</a:t>
            </a:r>
            <a:r>
              <a:rPr lang="en-US" dirty="0"/>
              <a:t> </a:t>
            </a:r>
          </a:p>
          <a:p>
            <a:pPr marL="0" indent="0">
              <a:buNone/>
            </a:pPr>
            <a:br>
              <a:rPr lang="en-US" dirty="0"/>
            </a:br>
            <a:r>
              <a:rPr lang="en-US" dirty="0">
                <a:hlinkClick r:id="rId3"/>
              </a:rPr>
              <a:t>https://pmc.ncbi.nlm.nih.gov/articles/PMC3326906/</a:t>
            </a:r>
            <a:endParaRPr lang="en-US" dirty="0"/>
          </a:p>
          <a:p>
            <a:pPr marL="0" indent="0">
              <a:buNone/>
            </a:pPr>
            <a:endParaRPr lang="en-US" dirty="0"/>
          </a:p>
          <a:p>
            <a:pPr marL="0" indent="0">
              <a:buNone/>
            </a:pPr>
            <a:r>
              <a:rPr lang="en-US" dirty="0"/>
              <a:t>Data Management in Clinical Research: An Overview, NIH, 2012 Mar-Apr, </a:t>
            </a:r>
            <a:r>
              <a:rPr lang="en-US" dirty="0">
                <a:hlinkClick r:id="rId3"/>
              </a:rPr>
              <a:t>https://pmc.ncbi.nlm.nih.gov/articles/PMC3326906/</a:t>
            </a:r>
            <a:r>
              <a:rPr lang="en-US" dirty="0"/>
              <a:t>, Accessed 12 May 2025. </a:t>
            </a:r>
          </a:p>
          <a:p>
            <a:endParaRPr lang="en-US" dirty="0"/>
          </a:p>
          <a:p>
            <a:pPr marL="457200" lvl="1" indent="0">
              <a:buNone/>
            </a:pPr>
            <a:endParaRPr lang="en-US" dirty="0"/>
          </a:p>
        </p:txBody>
      </p:sp>
    </p:spTree>
    <p:extLst>
      <p:ext uri="{BB962C8B-B14F-4D97-AF65-F5344CB8AC3E}">
        <p14:creationId xmlns:p14="http://schemas.microsoft.com/office/powerpoint/2010/main" val="92584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BE635-8201-C7A3-F8CD-F59C22F4F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5C44C-022D-6FB2-651E-E0CEC621A6D9}"/>
              </a:ext>
            </a:extLst>
          </p:cNvPr>
          <p:cNvSpPr>
            <a:spLocks noGrp="1"/>
          </p:cNvSpPr>
          <p:nvPr>
            <p:ph type="title"/>
          </p:nvPr>
        </p:nvSpPr>
        <p:spPr>
          <a:xfrm>
            <a:off x="322730" y="14381"/>
            <a:ext cx="8498540" cy="1200329"/>
          </a:xfrm>
        </p:spPr>
        <p:txBody>
          <a:bodyPr/>
          <a:lstStyle/>
          <a:p>
            <a:r>
              <a:rPr lang="en-US" dirty="0"/>
              <a:t>THR Requirements for Publishing/Sharing Data</a:t>
            </a:r>
          </a:p>
        </p:txBody>
      </p:sp>
      <p:pic>
        <p:nvPicPr>
          <p:cNvPr id="6" name="Content Placeholder 5">
            <a:extLst>
              <a:ext uri="{FF2B5EF4-FFF2-40B4-BE49-F238E27FC236}">
                <a16:creationId xmlns:a16="http://schemas.microsoft.com/office/drawing/2014/main" id="{5C050343-A573-1054-1420-6D48E332CBBE}"/>
              </a:ext>
            </a:extLst>
          </p:cNvPr>
          <p:cNvPicPr>
            <a:picLocks noGrp="1" noChangeAspect="1"/>
          </p:cNvPicPr>
          <p:nvPr>
            <p:ph idx="1"/>
          </p:nvPr>
        </p:nvPicPr>
        <p:blipFill>
          <a:blip r:embed="rId2"/>
          <a:stretch>
            <a:fillRect/>
          </a:stretch>
        </p:blipFill>
        <p:spPr>
          <a:xfrm>
            <a:off x="2419780" y="1419225"/>
            <a:ext cx="4304441" cy="4176713"/>
          </a:xfrm>
        </p:spPr>
      </p:pic>
      <p:sp>
        <p:nvSpPr>
          <p:cNvPr id="4" name="Slide Number Placeholder 3">
            <a:extLst>
              <a:ext uri="{FF2B5EF4-FFF2-40B4-BE49-F238E27FC236}">
                <a16:creationId xmlns:a16="http://schemas.microsoft.com/office/drawing/2014/main" id="{EF7359B3-FDC9-4FDB-3FC4-98C2A835D870}"/>
              </a:ext>
            </a:extLst>
          </p:cNvPr>
          <p:cNvSpPr>
            <a:spLocks noGrp="1"/>
          </p:cNvSpPr>
          <p:nvPr>
            <p:ph type="sldNum" sz="quarter" idx="12"/>
          </p:nvPr>
        </p:nvSpPr>
        <p:spPr/>
        <p:txBody>
          <a:bodyPr/>
          <a:lstStyle/>
          <a:p>
            <a:fld id="{BCBF9873-87BF-3E40-B65C-4328474BB062}" type="slidenum">
              <a:rPr lang="en-US" smtClean="0"/>
              <a:pPr/>
              <a:t>8</a:t>
            </a:fld>
            <a:endParaRPr lang="en-US"/>
          </a:p>
        </p:txBody>
      </p:sp>
    </p:spTree>
    <p:extLst>
      <p:ext uri="{BB962C8B-B14F-4D97-AF65-F5344CB8AC3E}">
        <p14:creationId xmlns:p14="http://schemas.microsoft.com/office/powerpoint/2010/main" val="3444141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703D2-6C34-859A-05E6-5BBCC9E7EF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56069-EF68-366F-EF8E-BAD540A453EF}"/>
              </a:ext>
            </a:extLst>
          </p:cNvPr>
          <p:cNvSpPr>
            <a:spLocks noGrp="1"/>
          </p:cNvSpPr>
          <p:nvPr>
            <p:ph type="title"/>
          </p:nvPr>
        </p:nvSpPr>
        <p:spPr>
          <a:xfrm>
            <a:off x="322730" y="291380"/>
            <a:ext cx="8498540" cy="646331"/>
          </a:xfrm>
        </p:spPr>
        <p:txBody>
          <a:bodyPr/>
          <a:lstStyle/>
          <a:p>
            <a:r>
              <a:rPr lang="en-US" dirty="0"/>
              <a:t>Research Data Requests</a:t>
            </a:r>
          </a:p>
        </p:txBody>
      </p:sp>
      <p:sp>
        <p:nvSpPr>
          <p:cNvPr id="4" name="Slide Number Placeholder 3">
            <a:extLst>
              <a:ext uri="{FF2B5EF4-FFF2-40B4-BE49-F238E27FC236}">
                <a16:creationId xmlns:a16="http://schemas.microsoft.com/office/drawing/2014/main" id="{2487A2DE-8BC1-6725-3BAC-743A2E43FE93}"/>
              </a:ext>
            </a:extLst>
          </p:cNvPr>
          <p:cNvSpPr>
            <a:spLocks noGrp="1"/>
          </p:cNvSpPr>
          <p:nvPr>
            <p:ph type="sldNum" sz="quarter" idx="12"/>
          </p:nvPr>
        </p:nvSpPr>
        <p:spPr/>
        <p:txBody>
          <a:bodyPr/>
          <a:lstStyle/>
          <a:p>
            <a:fld id="{BCBF9873-87BF-3E40-B65C-4328474BB062}" type="slidenum">
              <a:rPr lang="en-US" smtClean="0"/>
              <a:pPr/>
              <a:t>9</a:t>
            </a:fld>
            <a:endParaRPr lang="en-US"/>
          </a:p>
        </p:txBody>
      </p:sp>
      <p:sp>
        <p:nvSpPr>
          <p:cNvPr id="5" name="Content Placeholder 4">
            <a:extLst>
              <a:ext uri="{FF2B5EF4-FFF2-40B4-BE49-F238E27FC236}">
                <a16:creationId xmlns:a16="http://schemas.microsoft.com/office/drawing/2014/main" id="{15717883-DCDA-0C28-F7E0-920D747B1D36}"/>
              </a:ext>
            </a:extLst>
          </p:cNvPr>
          <p:cNvSpPr>
            <a:spLocks noGrp="1"/>
          </p:cNvSpPr>
          <p:nvPr>
            <p:ph idx="1"/>
          </p:nvPr>
        </p:nvSpPr>
        <p:spPr/>
        <p:txBody>
          <a:bodyPr/>
          <a:lstStyle/>
          <a:p>
            <a:r>
              <a:rPr lang="en-US" b="0" i="0" dirty="0">
                <a:solidFill>
                  <a:srgbClr val="000000"/>
                </a:solidFill>
                <a:effectLst/>
                <a:latin typeface="+mn-lt"/>
              </a:rPr>
              <a:t>If you need the THR Data Analytics team to assist with data pulls from the THR electronic medical records, please contact </a:t>
            </a:r>
            <a:r>
              <a:rPr lang="en-US" b="1" i="0" u="none" strike="noStrike" dirty="0">
                <a:solidFill>
                  <a:srgbClr val="003798"/>
                </a:solidFill>
                <a:effectLst/>
                <a:latin typeface="+mn-lt"/>
                <a:hlinkClick r:id="rId2"/>
              </a:rPr>
              <a:t>Research Administration</a:t>
            </a:r>
            <a:endParaRPr lang="en-US" b="1" i="0" u="none" strike="noStrike" dirty="0">
              <a:solidFill>
                <a:srgbClr val="003798"/>
              </a:solidFill>
              <a:effectLst/>
              <a:latin typeface="+mn-lt"/>
            </a:endParaRPr>
          </a:p>
          <a:p>
            <a:endParaRPr lang="en-US" b="0" i="0" dirty="0">
              <a:solidFill>
                <a:srgbClr val="000000"/>
              </a:solidFill>
              <a:effectLst/>
              <a:latin typeface="inherit"/>
            </a:endParaRPr>
          </a:p>
          <a:p>
            <a:endParaRPr lang="en-US" dirty="0"/>
          </a:p>
        </p:txBody>
      </p:sp>
      <p:pic>
        <p:nvPicPr>
          <p:cNvPr id="8" name="Graphic 7" descr="Remote learning language with solid fill">
            <a:extLst>
              <a:ext uri="{FF2B5EF4-FFF2-40B4-BE49-F238E27FC236}">
                <a16:creationId xmlns:a16="http://schemas.microsoft.com/office/drawing/2014/main" id="{35DC0D4F-0514-2CAC-655D-6761DBF24EE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52153" y="3998068"/>
            <a:ext cx="1566153" cy="1215958"/>
          </a:xfrm>
          <a:prstGeom prst="rect">
            <a:avLst/>
          </a:prstGeom>
        </p:spPr>
      </p:pic>
    </p:spTree>
    <p:extLst>
      <p:ext uri="{BB962C8B-B14F-4D97-AF65-F5344CB8AC3E}">
        <p14:creationId xmlns:p14="http://schemas.microsoft.com/office/powerpoint/2010/main" val="2011719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ADE180AC-3316-4407-B8C4-4B334DD8A025}" vid="{D8669E36-48A3-4AAE-981E-AD86EF1687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G_Data_x0020_Type xmlns="d11e29a7-46c2-446a-b486-57ed413a83ca">None</CG_Data_x0020_Type>
    <CG_Criticality xmlns="d11e29a7-46c2-446a-b486-57ed413a83ca">None</CG_Criticality>
    <CG_Classification xmlns="d11e29a7-46c2-446a-b486-57ed413a83ca">Confidential</CG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47B0994CF4774690C7DCA3829C9A37" ma:contentTypeVersion="20" ma:contentTypeDescription="Create a new document." ma:contentTypeScope="" ma:versionID="5e1260a08aeb3512dc443087f896e643">
  <xsd:schema xmlns:xsd="http://www.w3.org/2001/XMLSchema" xmlns:xs="http://www.w3.org/2001/XMLSchema" xmlns:p="http://schemas.microsoft.com/office/2006/metadata/properties" xmlns:ns2="ec2f4b92-435f-4ea9-a6a4-60251e1e104b" xmlns:ns3="53fe7c45-93dd-4d09-b96e-6e98fe245a46" xmlns:ns4="d11e29a7-46c2-446a-b486-57ed413a83ca" targetNamespace="http://schemas.microsoft.com/office/2006/metadata/properties" ma:root="true" ma:fieldsID="c5eedaad5c1eae0084a2a981439a412d" ns2:_="" ns3:_="" ns4:_="">
    <xsd:import namespace="ec2f4b92-435f-4ea9-a6a4-60251e1e104b"/>
    <xsd:import namespace="53fe7c45-93dd-4d09-b96e-6e98fe245a46"/>
    <xsd:import namespace="d11e29a7-46c2-446a-b486-57ed413a83ca"/>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element ref="ns4:CG_Data_x0020_Type" minOccurs="0"/>
                <xsd:element ref="ns4:CG_Classification" minOccurs="0"/>
                <xsd:element ref="ns4:CG_Critical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2f4b92-435f-4ea9-a6a4-60251e1e104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3fe7c45-93dd-4d09-b96e-6e98fe245a46"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d11e29a7-46c2-446a-b486-57ed413a83ca"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CG_Data_x0020_Type" ma:index="19" nillable="true" ma:displayName="CG_Data Type" ma:internalName="CG_Data_x0020_Type">
      <xsd:simpleType>
        <xsd:restriction base="dms:Text"/>
      </xsd:simpleType>
    </xsd:element>
    <xsd:element name="CG_Classification" ma:index="20" nillable="true" ma:displayName="CG_Classification" ma:internalName="CG_Classification">
      <xsd:simpleType>
        <xsd:restriction base="dms:Text"/>
      </xsd:simpleType>
    </xsd:element>
    <xsd:element name="CG_Criticality" ma:index="21" nillable="true" ma:displayName="CG_Criticality" ma:internalName="CG_Criticalit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BF0835-F7D3-4579-8809-9A32A2B3D355}">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d11e29a7-46c2-446a-b486-57ed413a83ca"/>
    <ds:schemaRef ds:uri="http://schemas.microsoft.com/office/infopath/2007/PartnerControls"/>
    <ds:schemaRef ds:uri="ec2f4b92-435f-4ea9-a6a4-60251e1e104b"/>
    <ds:schemaRef ds:uri="53fe7c45-93dd-4d09-b96e-6e98fe245a46"/>
    <ds:schemaRef ds:uri="http://www.w3.org/XML/1998/namespace"/>
    <ds:schemaRef ds:uri="http://purl.org/dc/dcmitype/"/>
  </ds:schemaRefs>
</ds:datastoreItem>
</file>

<file path=customXml/itemProps2.xml><?xml version="1.0" encoding="utf-8"?>
<ds:datastoreItem xmlns:ds="http://schemas.openxmlformats.org/officeDocument/2006/customXml" ds:itemID="{D949B1A7-E18C-41A5-A4F1-A9F770E148A5}">
  <ds:schemaRefs>
    <ds:schemaRef ds:uri="http://schemas.microsoft.com/sharepoint/v3/contenttype/forms"/>
  </ds:schemaRefs>
</ds:datastoreItem>
</file>

<file path=customXml/itemProps3.xml><?xml version="1.0" encoding="utf-8"?>
<ds:datastoreItem xmlns:ds="http://schemas.openxmlformats.org/officeDocument/2006/customXml" ds:itemID="{B1ACE934-B9C9-4917-813B-053B8BB6DB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2f4b92-435f-4ea9-a6a4-60251e1e104b"/>
    <ds:schemaRef ds:uri="53fe7c45-93dd-4d09-b96e-6e98fe245a46"/>
    <ds:schemaRef ds:uri="d11e29a7-46c2-446a-b486-57ed413a8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251</TotalTime>
  <Words>759</Words>
  <Application>Microsoft Office PowerPoint</Application>
  <PresentationFormat>On-screen Show (4:3)</PresentationFormat>
  <Paragraphs>56</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inherit</vt:lpstr>
      <vt:lpstr>Office Theme</vt:lpstr>
      <vt:lpstr>Data Management &amp; Analysis</vt:lpstr>
      <vt:lpstr>PowerPoint Presentation</vt:lpstr>
      <vt:lpstr>Data Management </vt:lpstr>
      <vt:lpstr>Data Analysis </vt:lpstr>
      <vt:lpstr>Why is Data Management &amp; Analysis Important? </vt:lpstr>
      <vt:lpstr>Examples of Data Management Tools: </vt:lpstr>
      <vt:lpstr>Regulations, Guidelines, and Standards</vt:lpstr>
      <vt:lpstr>THR Requirements for Publishing/Sharing Data</vt:lpstr>
      <vt:lpstr>Research Data Requests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Cardiac Health Lecture Series</dc:title>
  <dc:creator>Alex</dc:creator>
  <cp:lastModifiedBy>Cantrell, Carrie</cp:lastModifiedBy>
  <cp:revision>52</cp:revision>
  <dcterms:created xsi:type="dcterms:W3CDTF">2015-06-19T19:03:17Z</dcterms:created>
  <dcterms:modified xsi:type="dcterms:W3CDTF">2025-08-07T16:40:40Z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0x0101004F47B0994CF4774690C7DCA3829C9A37</vt:lpwstr>
  </property>
</Properties>
</file>