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24"/>
  </p:notesMasterIdLst>
  <p:handoutMasterIdLst>
    <p:handoutMasterId r:id="rId25"/>
  </p:handoutMasterIdLst>
  <p:sldIdLst>
    <p:sldId id="266" r:id="rId5"/>
    <p:sldId id="267" r:id="rId6"/>
    <p:sldId id="258" r:id="rId7"/>
    <p:sldId id="260"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E2A"/>
    <a:srgbClr val="00539B"/>
    <a:srgbClr val="0077C8"/>
    <a:srgbClr val="012486"/>
    <a:srgbClr val="3BA42A"/>
    <a:srgbClr val="118633"/>
    <a:srgbClr val="47AF38"/>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94" autoAdjust="0"/>
  </p:normalViewPr>
  <p:slideViewPr>
    <p:cSldViewPr snapToGrid="0" snapToObjects="1">
      <p:cViewPr varScale="1">
        <p:scale>
          <a:sx n="78" d="100"/>
          <a:sy n="78" d="100"/>
        </p:scale>
        <p:origin x="1594"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3" d="100"/>
          <a:sy n="73"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trell, Carrie" userId="e9260fd1-0467-4b81-9027-9354690bb536" providerId="ADAL" clId="{1014C618-FA21-468F-8167-572A4BA4E50E}"/>
    <pc:docChg chg="custSel modSld">
      <pc:chgData name="Cantrell, Carrie" userId="e9260fd1-0467-4b81-9027-9354690bb536" providerId="ADAL" clId="{1014C618-FA21-468F-8167-572A4BA4E50E}" dt="2025-08-07T16:35:57.142" v="11" actId="1076"/>
      <pc:docMkLst>
        <pc:docMk/>
      </pc:docMkLst>
      <pc:sldChg chg="modSp mod">
        <pc:chgData name="Cantrell, Carrie" userId="e9260fd1-0467-4b81-9027-9354690bb536" providerId="ADAL" clId="{1014C618-FA21-468F-8167-572A4BA4E50E}" dt="2025-08-07T16:35:57.142" v="11" actId="1076"/>
        <pc:sldMkLst>
          <pc:docMk/>
          <pc:sldMk cId="3954540617" sldId="260"/>
        </pc:sldMkLst>
        <pc:spChg chg="mod">
          <ac:chgData name="Cantrell, Carrie" userId="e9260fd1-0467-4b81-9027-9354690bb536" providerId="ADAL" clId="{1014C618-FA21-468F-8167-572A4BA4E50E}" dt="2025-08-07T16:35:39.878" v="6" actId="27636"/>
          <ac:spMkLst>
            <pc:docMk/>
            <pc:sldMk cId="3954540617" sldId="260"/>
            <ac:spMk id="5" creationId="{00000000-0000-0000-0000-000000000000}"/>
          </ac:spMkLst>
        </pc:spChg>
        <pc:picChg chg="mod">
          <ac:chgData name="Cantrell, Carrie" userId="e9260fd1-0467-4b81-9027-9354690bb536" providerId="ADAL" clId="{1014C618-FA21-468F-8167-572A4BA4E50E}" dt="2025-08-07T16:35:51.289" v="9" actId="1076"/>
          <ac:picMkLst>
            <pc:docMk/>
            <pc:sldMk cId="3954540617" sldId="260"/>
            <ac:picMk id="3" creationId="{8D800105-84E5-7F90-0D01-A66779030163}"/>
          </ac:picMkLst>
        </pc:picChg>
        <pc:picChg chg="mod">
          <ac:chgData name="Cantrell, Carrie" userId="e9260fd1-0467-4b81-9027-9354690bb536" providerId="ADAL" clId="{1014C618-FA21-468F-8167-572A4BA4E50E}" dt="2025-08-07T16:35:57.142" v="11" actId="1076"/>
          <ac:picMkLst>
            <pc:docMk/>
            <pc:sldMk cId="3954540617" sldId="260"/>
            <ac:picMk id="8" creationId="{433CE001-7775-BB26-1768-879CD011377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74D2C4-127C-4360-BBB5-042742FD1C82}" type="datetimeFigureOut">
              <a:rPr lang="en-US" smtClean="0">
                <a:latin typeface="Arial" panose="020B0604020202020204" pitchFamily="34" charset="0"/>
              </a:rPr>
              <a:t>8/7/2025</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FBE6DA-F82B-4FDB-9AEC-B28E6638CED2}"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605092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panose="020B0604020202020204" pitchFamily="34" charset="0"/>
              </a:defRPr>
            </a:lvl1pPr>
          </a:lstStyle>
          <a:p>
            <a:fld id="{6781DB74-6EF2-4759-9BC1-38FE02B32512}" type="datetimeFigureOut">
              <a:rPr lang="en-US" smtClean="0"/>
              <a:pPr/>
              <a:t>8/7/2025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9F89A11-15DC-4DBE-A120-3D07A0020CD2}" type="slidenum">
              <a:rPr lang="en-US" smtClean="0"/>
              <a:pPr/>
              <a:t>‹#›</a:t>
            </a:fld>
            <a:endParaRPr lang="en-US" dirty="0"/>
          </a:p>
        </p:txBody>
      </p:sp>
    </p:spTree>
    <p:extLst>
      <p:ext uri="{BB962C8B-B14F-4D97-AF65-F5344CB8AC3E}">
        <p14:creationId xmlns:p14="http://schemas.microsoft.com/office/powerpoint/2010/main" val="379624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a:solidFill>
                  <a:schemeClr val="bg1"/>
                </a:solidFill>
                <a:latin typeface="Arial"/>
                <a:cs typeface="Arial"/>
              </a:rPr>
              <a:t>Click to edit Master title style</a:t>
            </a:r>
            <a:endParaRPr lang="en-US" sz="1600" dirty="0">
              <a:solidFill>
                <a:schemeClr val="bg1"/>
              </a:solidFill>
              <a:latin typeface="Arial"/>
              <a:cs typeface="Arial"/>
            </a:endParaRPr>
          </a:p>
        </p:txBody>
      </p:sp>
      <p:sp>
        <p:nvSpPr>
          <p:cNvPr id="9"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a:solidFill>
                  <a:srgbClr val="FFFFFF"/>
                </a:solidFill>
                <a:latin typeface="Arial"/>
                <a:cs typeface="Arial"/>
              </a:rPr>
              <a:t>Click to edit Master subtitle style</a:t>
            </a:r>
            <a:endParaRPr lang="en-US" sz="3600" b="1" dirty="0">
              <a:solidFill>
                <a:srgbClr val="FFFFFF"/>
              </a:solidFill>
              <a:latin typeface="Arial"/>
              <a:cs typeface="Arial"/>
            </a:endParaRPr>
          </a:p>
        </p:txBody>
      </p:sp>
      <p:pic>
        <p:nvPicPr>
          <p:cNvPr id="29" name="Picture 3" descr="K:\Work Archives\PHS\THR branding\Logos\THR logos\THR Logo 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DCFFC2-F340-C449-AFC2-09B3075944BB}"/>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1238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C17510C-658F-F253-E503-4A4B8DF62376}"/>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341449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47CFA3-4AD4-2DAE-ABB0-57FD0C25F232}"/>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24839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5" name="Picture 1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322730" y="291380"/>
            <a:ext cx="8498540" cy="646331"/>
          </a:xfrm>
        </p:spPr>
        <p:txBody>
          <a:bodyPr wrap="square">
            <a:spAutoFit/>
          </a:bodyPr>
          <a:lstStyle>
            <a:lvl1pPr algn="l">
              <a:defRPr sz="3600" b="1">
                <a:solidFill>
                  <a:schemeClr val="tx1"/>
                </a:solidFill>
                <a:latin typeface="Arial"/>
                <a:cs typeface="Arial"/>
              </a:defRPr>
            </a:lvl1pPr>
          </a:lstStyle>
          <a:p>
            <a:r>
              <a:rPr lang="en-US"/>
              <a:t>Click to edit Master title style</a:t>
            </a:r>
            <a:endParaRPr lang="en-US" dirty="0"/>
          </a:p>
        </p:txBody>
      </p:sp>
      <p:sp>
        <p:nvSpPr>
          <p:cNvPr id="14" name="Content Placeholder 2"/>
          <p:cNvSpPr>
            <a:spLocks noGrp="1"/>
          </p:cNvSpPr>
          <p:nvPr>
            <p:ph idx="1"/>
          </p:nvPr>
        </p:nvSpPr>
        <p:spPr>
          <a:xfrm>
            <a:off x="322730" y="1419412"/>
            <a:ext cx="8498540" cy="4176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pic>
        <p:nvPicPr>
          <p:cNvPr id="35"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D1AE4C-E41A-B19C-B458-F5A30805A4B7}"/>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54922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1" name="Rectangle 10"/>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17" name="Title 1"/>
          <p:cNvSpPr>
            <a:spLocks noGrp="1"/>
          </p:cNvSpPr>
          <p:nvPr>
            <p:ph type="title"/>
          </p:nvPr>
        </p:nvSpPr>
        <p:spPr>
          <a:xfrm>
            <a:off x="623888" y="1304982"/>
            <a:ext cx="7886700" cy="2852737"/>
          </a:xfr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B7D0F07-F3BF-1A35-141C-AE4554723BD5}"/>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Rectangle 4">
            <a:extLst>
              <a:ext uri="{FF2B5EF4-FFF2-40B4-BE49-F238E27FC236}">
                <a16:creationId xmlns:a16="http://schemas.microsoft.com/office/drawing/2014/main" id="{3D79F7B5-D59B-9A69-38D2-D7913DCB2194}"/>
              </a:ext>
            </a:extLst>
          </p:cNvPr>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408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86230A-6A34-0602-C9BF-0EA5FA3A057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8142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6" name="Picture 15"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7" name="Rectangle 16"/>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0ECAFA2-F12B-4253-0504-0FB61EBD4AFE}"/>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74668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8"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dirty="0">
                <a:solidFill>
                  <a:srgbClr val="FFFFFF"/>
                </a:solidFill>
                <a:latin typeface="Arial"/>
                <a:cs typeface="Arial"/>
              </a:rPr>
              <a:t>Click to edit Master subtitle style</a:t>
            </a:r>
          </a:p>
        </p:txBody>
      </p:sp>
      <p:sp>
        <p:nvSpPr>
          <p:cNvPr id="11"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dirty="0">
                <a:solidFill>
                  <a:schemeClr val="bg1"/>
                </a:solidFill>
                <a:latin typeface="Arial"/>
                <a:cs typeface="Arial"/>
              </a:rPr>
              <a:t>Click to edit Master title style</a:t>
            </a:r>
          </a:p>
        </p:txBody>
      </p:sp>
      <p:pic>
        <p:nvPicPr>
          <p:cNvPr id="30" name="Picture 3" descr="K:\Work Archives\PHS\THR branding\Logos\THR logos\THR Logo 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2DE4ED-DD57-4F1B-64C7-AE22455B1F6F}"/>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14307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238125" y="6356350"/>
            <a:ext cx="561975" cy="365125"/>
          </a:xfrm>
        </p:spPr>
        <p:txBody>
          <a:bodyPr/>
          <a:lstStyle>
            <a:lvl1pPr algn="l">
              <a:defRPr>
                <a:solidFill>
                  <a:schemeClr val="bg1">
                    <a:lumMod val="75000"/>
                  </a:schemeClr>
                </a:solidFill>
              </a:defRPr>
            </a:lvl1pPr>
          </a:lstStyle>
          <a:p>
            <a:fld id="{BCBF9873-87BF-3E40-B65C-4328474BB062}" type="slidenum">
              <a:rPr lang="en-US" smtClean="0"/>
              <a:pPr/>
              <a:t>‹#›</a:t>
            </a:fld>
            <a:endParaRPr lang="en-US" dirty="0"/>
          </a:p>
        </p:txBody>
      </p:sp>
      <p:sp>
        <p:nvSpPr>
          <p:cNvPr id="2" name="TextBox 1">
            <a:extLst>
              <a:ext uri="{FF2B5EF4-FFF2-40B4-BE49-F238E27FC236}">
                <a16:creationId xmlns:a16="http://schemas.microsoft.com/office/drawing/2014/main" id="{43015270-CF3F-68E8-14EA-618C2518ED90}"/>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7898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457200" y="273050"/>
            <a:ext cx="3008313" cy="1162050"/>
          </a:xfrm>
        </p:spPr>
        <p:txBody>
          <a:bodyPr anchor="ct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7533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009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D8B4C3-4E1F-7A00-D490-AB3D63A2CCA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93341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541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60E1E1-EFE7-A341-B565-CA0689C23FF8}"/>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49927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F9873-87BF-3E40-B65C-4328474BB062}" type="slidenum">
              <a:rPr lang="en-US" smtClean="0"/>
              <a:t>‹#›</a:t>
            </a:fld>
            <a:endParaRPr lang="en-US"/>
          </a:p>
        </p:txBody>
      </p:sp>
    </p:spTree>
    <p:extLst>
      <p:ext uri="{BB962C8B-B14F-4D97-AF65-F5344CB8AC3E}">
        <p14:creationId xmlns:p14="http://schemas.microsoft.com/office/powerpoint/2010/main" val="4046835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4572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88677" y="1409684"/>
            <a:ext cx="5860761" cy="400110"/>
          </a:xfrm>
        </p:spPr>
        <p:txBody>
          <a:bodyPr/>
          <a:lstStyle/>
          <a:p>
            <a:r>
              <a:rPr lang="en-US" dirty="0"/>
              <a:t>Roles &amp; Responsibilities in Clinical Research </a:t>
            </a:r>
          </a:p>
        </p:txBody>
      </p:sp>
      <p:sp>
        <p:nvSpPr>
          <p:cNvPr id="5" name="Subtitle 4"/>
          <p:cNvSpPr>
            <a:spLocks noGrp="1"/>
          </p:cNvSpPr>
          <p:nvPr>
            <p:ph type="subTitle" idx="1"/>
          </p:nvPr>
        </p:nvSpPr>
        <p:spPr>
          <a:xfrm>
            <a:off x="588677" y="2055313"/>
            <a:ext cx="7770906" cy="1477328"/>
          </a:xfrm>
        </p:spPr>
        <p:txBody>
          <a:bodyPr/>
          <a:lstStyle/>
          <a:p>
            <a:r>
              <a:rPr lang="en-US" dirty="0"/>
              <a:t>Clinical Research Nurse, Clinical Research Coordinator, Clinical Research Assistant &amp; Support Staff</a:t>
            </a:r>
          </a:p>
        </p:txBody>
      </p:sp>
      <p:pic>
        <p:nvPicPr>
          <p:cNvPr id="2" name="Picture 1">
            <a:extLst>
              <a:ext uri="{FF2B5EF4-FFF2-40B4-BE49-F238E27FC236}">
                <a16:creationId xmlns:a16="http://schemas.microsoft.com/office/drawing/2014/main" id="{3BDC26EC-6CFF-8437-A94F-9210266422D8}"/>
              </a:ext>
            </a:extLst>
          </p:cNvPr>
          <p:cNvPicPr>
            <a:picLocks noChangeAspect="1"/>
          </p:cNvPicPr>
          <p:nvPr/>
        </p:nvPicPr>
        <p:blipFill>
          <a:blip r:embed="rId2"/>
          <a:stretch>
            <a:fillRect/>
          </a:stretch>
        </p:blipFill>
        <p:spPr>
          <a:xfrm>
            <a:off x="3015574" y="3532641"/>
            <a:ext cx="2675107" cy="2009797"/>
          </a:xfrm>
          <a:prstGeom prst="rect">
            <a:avLst/>
          </a:prstGeom>
        </p:spPr>
      </p:pic>
    </p:spTree>
    <p:extLst>
      <p:ext uri="{BB962C8B-B14F-4D97-AF65-F5344CB8AC3E}">
        <p14:creationId xmlns:p14="http://schemas.microsoft.com/office/powerpoint/2010/main" val="363622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D1115-6911-C6CA-AC8B-2F451593943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09B8F2A-4ED0-E8F9-7DFF-5AF28EFDA289}"/>
              </a:ext>
            </a:extLst>
          </p:cNvPr>
          <p:cNvSpPr>
            <a:spLocks noGrp="1"/>
          </p:cNvSpPr>
          <p:nvPr>
            <p:ph type="sldNum" sz="quarter" idx="12"/>
          </p:nvPr>
        </p:nvSpPr>
        <p:spPr/>
        <p:txBody>
          <a:bodyPr/>
          <a:lstStyle/>
          <a:p>
            <a:fld id="{BCBF9873-87BF-3E40-B65C-4328474BB062}" type="slidenum">
              <a:rPr lang="en-US" smtClean="0"/>
              <a:pPr/>
              <a:t>10</a:t>
            </a:fld>
            <a:endParaRPr lang="en-US"/>
          </a:p>
        </p:txBody>
      </p:sp>
      <p:sp>
        <p:nvSpPr>
          <p:cNvPr id="4" name="Title 3">
            <a:extLst>
              <a:ext uri="{FF2B5EF4-FFF2-40B4-BE49-F238E27FC236}">
                <a16:creationId xmlns:a16="http://schemas.microsoft.com/office/drawing/2014/main" id="{C04EEBF0-4A18-B8AA-FFCE-9E6AD521FF6A}"/>
              </a:ext>
            </a:extLst>
          </p:cNvPr>
          <p:cNvSpPr>
            <a:spLocks noGrp="1"/>
          </p:cNvSpPr>
          <p:nvPr>
            <p:ph type="title"/>
          </p:nvPr>
        </p:nvSpPr>
        <p:spPr/>
        <p:txBody>
          <a:bodyPr/>
          <a:lstStyle/>
          <a:p>
            <a:r>
              <a:rPr lang="en-US" dirty="0"/>
              <a:t>Trial Management</a:t>
            </a:r>
          </a:p>
        </p:txBody>
      </p:sp>
      <p:sp>
        <p:nvSpPr>
          <p:cNvPr id="5" name="Content Placeholder 4">
            <a:extLst>
              <a:ext uri="{FF2B5EF4-FFF2-40B4-BE49-F238E27FC236}">
                <a16:creationId xmlns:a16="http://schemas.microsoft.com/office/drawing/2014/main" id="{3B328194-C510-C091-CC66-91AA20786FE9}"/>
              </a:ext>
            </a:extLst>
          </p:cNvPr>
          <p:cNvSpPr>
            <a:spLocks noGrp="1"/>
          </p:cNvSpPr>
          <p:nvPr>
            <p:ph sz="half" idx="1"/>
          </p:nvPr>
        </p:nvSpPr>
        <p:spPr>
          <a:xfrm>
            <a:off x="457200" y="1417640"/>
            <a:ext cx="8229600" cy="2162140"/>
          </a:xfrm>
        </p:spPr>
        <p:txBody>
          <a:bodyPr>
            <a:normAutofit/>
          </a:bodyPr>
          <a:lstStyle/>
          <a:p>
            <a:r>
              <a:rPr lang="en-US" sz="2400" dirty="0"/>
              <a:t>Planning, organizing and coordinating all aspects of the clinical trial</a:t>
            </a:r>
          </a:p>
          <a:p>
            <a:r>
              <a:rPr lang="en-US" sz="2400" dirty="0"/>
              <a:t>Recruitment</a:t>
            </a:r>
          </a:p>
          <a:p>
            <a:r>
              <a:rPr lang="en-US" sz="2400" dirty="0"/>
              <a:t>Enrollment</a:t>
            </a:r>
          </a:p>
          <a:p>
            <a:r>
              <a:rPr lang="en-US" sz="2400" dirty="0"/>
              <a:t>Data Management</a:t>
            </a:r>
          </a:p>
          <a:p>
            <a:endParaRPr lang="en-US" sz="1400" dirty="0"/>
          </a:p>
        </p:txBody>
      </p:sp>
    </p:spTree>
    <p:extLst>
      <p:ext uri="{BB962C8B-B14F-4D97-AF65-F5344CB8AC3E}">
        <p14:creationId xmlns:p14="http://schemas.microsoft.com/office/powerpoint/2010/main" val="413783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DCCD-EF5F-3B19-8DFD-BCBF691E3FE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27D14AE-68B3-EF78-CDDA-1E9AD8D1F3D5}"/>
              </a:ext>
            </a:extLst>
          </p:cNvPr>
          <p:cNvSpPr>
            <a:spLocks noGrp="1"/>
          </p:cNvSpPr>
          <p:nvPr>
            <p:ph type="sldNum" sz="quarter" idx="12"/>
          </p:nvPr>
        </p:nvSpPr>
        <p:spPr/>
        <p:txBody>
          <a:bodyPr/>
          <a:lstStyle/>
          <a:p>
            <a:fld id="{BCBF9873-87BF-3E40-B65C-4328474BB062}" type="slidenum">
              <a:rPr lang="en-US" smtClean="0"/>
              <a:pPr/>
              <a:t>11</a:t>
            </a:fld>
            <a:endParaRPr lang="en-US"/>
          </a:p>
        </p:txBody>
      </p:sp>
      <p:sp>
        <p:nvSpPr>
          <p:cNvPr id="4" name="Title 3">
            <a:extLst>
              <a:ext uri="{FF2B5EF4-FFF2-40B4-BE49-F238E27FC236}">
                <a16:creationId xmlns:a16="http://schemas.microsoft.com/office/drawing/2014/main" id="{9128834F-2BCF-52B9-3DC6-B36E9A4E9EC0}"/>
              </a:ext>
            </a:extLst>
          </p:cNvPr>
          <p:cNvSpPr>
            <a:spLocks noGrp="1"/>
          </p:cNvSpPr>
          <p:nvPr>
            <p:ph type="title"/>
          </p:nvPr>
        </p:nvSpPr>
        <p:spPr/>
        <p:txBody>
          <a:bodyPr/>
          <a:lstStyle/>
          <a:p>
            <a:r>
              <a:rPr lang="en-US" dirty="0"/>
              <a:t>Participant Interaction</a:t>
            </a:r>
          </a:p>
        </p:txBody>
      </p:sp>
      <p:sp>
        <p:nvSpPr>
          <p:cNvPr id="5" name="Content Placeholder 4">
            <a:extLst>
              <a:ext uri="{FF2B5EF4-FFF2-40B4-BE49-F238E27FC236}">
                <a16:creationId xmlns:a16="http://schemas.microsoft.com/office/drawing/2014/main" id="{06E7E035-3880-4E73-CA1C-818708C94D70}"/>
              </a:ext>
            </a:extLst>
          </p:cNvPr>
          <p:cNvSpPr>
            <a:spLocks noGrp="1"/>
          </p:cNvSpPr>
          <p:nvPr>
            <p:ph sz="half" idx="1"/>
          </p:nvPr>
        </p:nvSpPr>
        <p:spPr>
          <a:xfrm>
            <a:off x="457200" y="1417640"/>
            <a:ext cx="8229600" cy="2288598"/>
          </a:xfrm>
        </p:spPr>
        <p:txBody>
          <a:bodyPr>
            <a:normAutofit fontScale="92500" lnSpcReduction="10000"/>
          </a:bodyPr>
          <a:lstStyle/>
          <a:p>
            <a:r>
              <a:rPr lang="en-US" sz="2400" dirty="0"/>
              <a:t>Engage with study participants</a:t>
            </a:r>
          </a:p>
          <a:p>
            <a:r>
              <a:rPr lang="en-US" sz="2400" dirty="0"/>
              <a:t>Obtain informed consent and any other required forms, such as a W9</a:t>
            </a:r>
          </a:p>
          <a:p>
            <a:r>
              <a:rPr lang="en-US" sz="2400" dirty="0"/>
              <a:t>Schedule and manage study visits</a:t>
            </a:r>
          </a:p>
          <a:p>
            <a:r>
              <a:rPr lang="en-US" sz="2400" dirty="0"/>
              <a:t>Ensure exam rooms are available and stocked based on protocol requirements to execute the visit</a:t>
            </a:r>
          </a:p>
          <a:p>
            <a:endParaRPr lang="en-US" sz="1400" dirty="0"/>
          </a:p>
        </p:txBody>
      </p:sp>
    </p:spTree>
    <p:extLst>
      <p:ext uri="{BB962C8B-B14F-4D97-AF65-F5344CB8AC3E}">
        <p14:creationId xmlns:p14="http://schemas.microsoft.com/office/powerpoint/2010/main" val="4161629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E10D6-35A0-6F96-28D9-E2DEFD3EC95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66600A8-D14E-D5E4-DE34-B132F9356DAF}"/>
              </a:ext>
            </a:extLst>
          </p:cNvPr>
          <p:cNvSpPr>
            <a:spLocks noGrp="1"/>
          </p:cNvSpPr>
          <p:nvPr>
            <p:ph type="sldNum" sz="quarter" idx="12"/>
          </p:nvPr>
        </p:nvSpPr>
        <p:spPr/>
        <p:txBody>
          <a:bodyPr/>
          <a:lstStyle/>
          <a:p>
            <a:fld id="{BCBF9873-87BF-3E40-B65C-4328474BB062}" type="slidenum">
              <a:rPr lang="en-US" smtClean="0"/>
              <a:pPr/>
              <a:t>12</a:t>
            </a:fld>
            <a:endParaRPr lang="en-US"/>
          </a:p>
        </p:txBody>
      </p:sp>
      <p:sp>
        <p:nvSpPr>
          <p:cNvPr id="4" name="Title 3">
            <a:extLst>
              <a:ext uri="{FF2B5EF4-FFF2-40B4-BE49-F238E27FC236}">
                <a16:creationId xmlns:a16="http://schemas.microsoft.com/office/drawing/2014/main" id="{9F793AE6-1B34-6AEE-3C8D-1CFAC4A0C6D8}"/>
              </a:ext>
            </a:extLst>
          </p:cNvPr>
          <p:cNvSpPr>
            <a:spLocks noGrp="1"/>
          </p:cNvSpPr>
          <p:nvPr>
            <p:ph type="title"/>
          </p:nvPr>
        </p:nvSpPr>
        <p:spPr/>
        <p:txBody>
          <a:bodyPr/>
          <a:lstStyle/>
          <a:p>
            <a:r>
              <a:rPr lang="en-US" dirty="0"/>
              <a:t>Protocol Adherence</a:t>
            </a:r>
          </a:p>
        </p:txBody>
      </p:sp>
      <p:sp>
        <p:nvSpPr>
          <p:cNvPr id="5" name="Content Placeholder 4">
            <a:extLst>
              <a:ext uri="{FF2B5EF4-FFF2-40B4-BE49-F238E27FC236}">
                <a16:creationId xmlns:a16="http://schemas.microsoft.com/office/drawing/2014/main" id="{C798DADE-0A33-DD4A-FF2D-66CFB64748A6}"/>
              </a:ext>
            </a:extLst>
          </p:cNvPr>
          <p:cNvSpPr>
            <a:spLocks noGrp="1"/>
          </p:cNvSpPr>
          <p:nvPr>
            <p:ph sz="half" idx="1"/>
          </p:nvPr>
        </p:nvSpPr>
        <p:spPr>
          <a:xfrm>
            <a:off x="457200" y="1417640"/>
            <a:ext cx="8229600" cy="2288598"/>
          </a:xfrm>
        </p:spPr>
        <p:txBody>
          <a:bodyPr>
            <a:normAutofit/>
          </a:bodyPr>
          <a:lstStyle/>
          <a:p>
            <a:r>
              <a:rPr lang="en-US" sz="2400" dirty="0"/>
              <a:t>Ensure study is conducted in adherence to the protocol and regulatory guidelines </a:t>
            </a:r>
          </a:p>
          <a:p>
            <a:r>
              <a:rPr lang="en-US" sz="2400" dirty="0"/>
              <a:t>Following Good Clinical Practice (GCP)</a:t>
            </a:r>
          </a:p>
          <a:p>
            <a:endParaRPr lang="en-US" sz="1400" dirty="0"/>
          </a:p>
        </p:txBody>
      </p:sp>
    </p:spTree>
    <p:extLst>
      <p:ext uri="{BB962C8B-B14F-4D97-AF65-F5344CB8AC3E}">
        <p14:creationId xmlns:p14="http://schemas.microsoft.com/office/powerpoint/2010/main" val="3561431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9393-8C41-82F6-90FE-ED245C0A732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67029B0-CFF7-D459-A1CC-A0AB8CF1A2D3}"/>
              </a:ext>
            </a:extLst>
          </p:cNvPr>
          <p:cNvSpPr>
            <a:spLocks noGrp="1"/>
          </p:cNvSpPr>
          <p:nvPr>
            <p:ph type="sldNum" sz="quarter" idx="12"/>
          </p:nvPr>
        </p:nvSpPr>
        <p:spPr/>
        <p:txBody>
          <a:bodyPr/>
          <a:lstStyle/>
          <a:p>
            <a:fld id="{BCBF9873-87BF-3E40-B65C-4328474BB062}" type="slidenum">
              <a:rPr lang="en-US" smtClean="0"/>
              <a:pPr/>
              <a:t>13</a:t>
            </a:fld>
            <a:endParaRPr lang="en-US"/>
          </a:p>
        </p:txBody>
      </p:sp>
      <p:sp>
        <p:nvSpPr>
          <p:cNvPr id="4" name="Title 3">
            <a:extLst>
              <a:ext uri="{FF2B5EF4-FFF2-40B4-BE49-F238E27FC236}">
                <a16:creationId xmlns:a16="http://schemas.microsoft.com/office/drawing/2014/main" id="{C6962BED-E1BF-FF69-830A-98DA7AFDAA21}"/>
              </a:ext>
            </a:extLst>
          </p:cNvPr>
          <p:cNvSpPr>
            <a:spLocks noGrp="1"/>
          </p:cNvSpPr>
          <p:nvPr>
            <p:ph type="title"/>
          </p:nvPr>
        </p:nvSpPr>
        <p:spPr/>
        <p:txBody>
          <a:bodyPr/>
          <a:lstStyle/>
          <a:p>
            <a:r>
              <a:rPr lang="en-US" dirty="0"/>
              <a:t>Data Management</a:t>
            </a:r>
          </a:p>
        </p:txBody>
      </p:sp>
      <p:sp>
        <p:nvSpPr>
          <p:cNvPr id="5" name="Content Placeholder 4">
            <a:extLst>
              <a:ext uri="{FF2B5EF4-FFF2-40B4-BE49-F238E27FC236}">
                <a16:creationId xmlns:a16="http://schemas.microsoft.com/office/drawing/2014/main" id="{E5CA95DF-C95B-9E36-C92B-86DD9E48535B}"/>
              </a:ext>
            </a:extLst>
          </p:cNvPr>
          <p:cNvSpPr>
            <a:spLocks noGrp="1"/>
          </p:cNvSpPr>
          <p:nvPr>
            <p:ph sz="half" idx="1"/>
          </p:nvPr>
        </p:nvSpPr>
        <p:spPr>
          <a:xfrm>
            <a:off x="457200" y="1417640"/>
            <a:ext cx="8229600" cy="2288598"/>
          </a:xfrm>
        </p:spPr>
        <p:txBody>
          <a:bodyPr>
            <a:normAutofit/>
          </a:bodyPr>
          <a:lstStyle/>
          <a:p>
            <a:r>
              <a:rPr lang="en-US" sz="2400" dirty="0"/>
              <a:t>Collect, organize and manage study data</a:t>
            </a:r>
          </a:p>
          <a:p>
            <a:r>
              <a:rPr lang="en-US" sz="2400" dirty="0"/>
              <a:t>Ensure accuracy and data integrity</a:t>
            </a:r>
          </a:p>
          <a:p>
            <a:r>
              <a:rPr lang="en-US" sz="2400" dirty="0"/>
              <a:t>Submit data in adherence of study timelines</a:t>
            </a:r>
          </a:p>
          <a:p>
            <a:endParaRPr lang="en-US" sz="1400" dirty="0"/>
          </a:p>
        </p:txBody>
      </p:sp>
    </p:spTree>
    <p:extLst>
      <p:ext uri="{BB962C8B-B14F-4D97-AF65-F5344CB8AC3E}">
        <p14:creationId xmlns:p14="http://schemas.microsoft.com/office/powerpoint/2010/main" val="3343313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ADB7D-CE87-409E-A8BB-E2BC76020BD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B2BE8B3-9927-7552-648F-4169C131D37F}"/>
              </a:ext>
            </a:extLst>
          </p:cNvPr>
          <p:cNvSpPr>
            <a:spLocks noGrp="1"/>
          </p:cNvSpPr>
          <p:nvPr>
            <p:ph type="sldNum" sz="quarter" idx="12"/>
          </p:nvPr>
        </p:nvSpPr>
        <p:spPr/>
        <p:txBody>
          <a:bodyPr/>
          <a:lstStyle/>
          <a:p>
            <a:fld id="{BCBF9873-87BF-3E40-B65C-4328474BB062}" type="slidenum">
              <a:rPr lang="en-US" smtClean="0"/>
              <a:pPr/>
              <a:t>14</a:t>
            </a:fld>
            <a:endParaRPr lang="en-US"/>
          </a:p>
        </p:txBody>
      </p:sp>
      <p:sp>
        <p:nvSpPr>
          <p:cNvPr id="4" name="Title 3">
            <a:extLst>
              <a:ext uri="{FF2B5EF4-FFF2-40B4-BE49-F238E27FC236}">
                <a16:creationId xmlns:a16="http://schemas.microsoft.com/office/drawing/2014/main" id="{69E6F10C-BD77-DE02-7455-FCF5AF0E4366}"/>
              </a:ext>
            </a:extLst>
          </p:cNvPr>
          <p:cNvSpPr>
            <a:spLocks noGrp="1"/>
          </p:cNvSpPr>
          <p:nvPr>
            <p:ph type="title"/>
          </p:nvPr>
        </p:nvSpPr>
        <p:spPr/>
        <p:txBody>
          <a:bodyPr/>
          <a:lstStyle/>
          <a:p>
            <a:r>
              <a:rPr lang="en-US" dirty="0"/>
              <a:t>Communication</a:t>
            </a:r>
          </a:p>
        </p:txBody>
      </p:sp>
      <p:sp>
        <p:nvSpPr>
          <p:cNvPr id="5" name="Content Placeholder 4">
            <a:extLst>
              <a:ext uri="{FF2B5EF4-FFF2-40B4-BE49-F238E27FC236}">
                <a16:creationId xmlns:a16="http://schemas.microsoft.com/office/drawing/2014/main" id="{B20E7D85-AECC-5B82-921A-D561D1A2B89A}"/>
              </a:ext>
            </a:extLst>
          </p:cNvPr>
          <p:cNvSpPr>
            <a:spLocks noGrp="1"/>
          </p:cNvSpPr>
          <p:nvPr>
            <p:ph sz="half" idx="1"/>
          </p:nvPr>
        </p:nvSpPr>
        <p:spPr>
          <a:xfrm>
            <a:off x="457200" y="1417640"/>
            <a:ext cx="8229600" cy="2288598"/>
          </a:xfrm>
        </p:spPr>
        <p:txBody>
          <a:bodyPr>
            <a:normAutofit/>
          </a:bodyPr>
          <a:lstStyle/>
          <a:p>
            <a:r>
              <a:rPr lang="en-US" sz="2400" dirty="0"/>
              <a:t>Effective communication with the research team </a:t>
            </a:r>
          </a:p>
          <a:p>
            <a:r>
              <a:rPr lang="en-US" sz="2400" dirty="0"/>
              <a:t>Timely communication with study participants</a:t>
            </a:r>
          </a:p>
          <a:p>
            <a:r>
              <a:rPr lang="en-US" sz="2400" dirty="0"/>
              <a:t>Documentation of communication efforts</a:t>
            </a:r>
          </a:p>
          <a:p>
            <a:endParaRPr lang="en-US" sz="1400" dirty="0"/>
          </a:p>
        </p:txBody>
      </p:sp>
    </p:spTree>
    <p:extLst>
      <p:ext uri="{BB962C8B-B14F-4D97-AF65-F5344CB8AC3E}">
        <p14:creationId xmlns:p14="http://schemas.microsoft.com/office/powerpoint/2010/main" val="1963435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EAD34-E5ED-E45F-9364-DBA2126BCE8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65516F8-9620-CA04-3958-9075E04C3907}"/>
              </a:ext>
            </a:extLst>
          </p:cNvPr>
          <p:cNvSpPr>
            <a:spLocks noGrp="1"/>
          </p:cNvSpPr>
          <p:nvPr>
            <p:ph type="sldNum" sz="quarter" idx="12"/>
          </p:nvPr>
        </p:nvSpPr>
        <p:spPr/>
        <p:txBody>
          <a:bodyPr/>
          <a:lstStyle/>
          <a:p>
            <a:fld id="{BCBF9873-87BF-3E40-B65C-4328474BB062}" type="slidenum">
              <a:rPr lang="en-US" smtClean="0"/>
              <a:pPr/>
              <a:t>15</a:t>
            </a:fld>
            <a:endParaRPr lang="en-US"/>
          </a:p>
        </p:txBody>
      </p:sp>
      <p:sp>
        <p:nvSpPr>
          <p:cNvPr id="4" name="Title 3">
            <a:extLst>
              <a:ext uri="{FF2B5EF4-FFF2-40B4-BE49-F238E27FC236}">
                <a16:creationId xmlns:a16="http://schemas.microsoft.com/office/drawing/2014/main" id="{F6835BDD-5202-04E6-B031-36BF2D741399}"/>
              </a:ext>
            </a:extLst>
          </p:cNvPr>
          <p:cNvSpPr>
            <a:spLocks noGrp="1"/>
          </p:cNvSpPr>
          <p:nvPr>
            <p:ph type="title"/>
          </p:nvPr>
        </p:nvSpPr>
        <p:spPr/>
        <p:txBody>
          <a:bodyPr/>
          <a:lstStyle/>
          <a:p>
            <a:r>
              <a:rPr lang="en-US" dirty="0"/>
              <a:t>Support Functions</a:t>
            </a:r>
          </a:p>
        </p:txBody>
      </p:sp>
      <p:sp>
        <p:nvSpPr>
          <p:cNvPr id="5" name="Content Placeholder 4">
            <a:extLst>
              <a:ext uri="{FF2B5EF4-FFF2-40B4-BE49-F238E27FC236}">
                <a16:creationId xmlns:a16="http://schemas.microsoft.com/office/drawing/2014/main" id="{808BDFFA-8CD6-1232-4502-28E29663FB90}"/>
              </a:ext>
            </a:extLst>
          </p:cNvPr>
          <p:cNvSpPr>
            <a:spLocks noGrp="1"/>
          </p:cNvSpPr>
          <p:nvPr>
            <p:ph sz="half" idx="1"/>
          </p:nvPr>
        </p:nvSpPr>
        <p:spPr>
          <a:xfrm>
            <a:off x="457200" y="1417640"/>
            <a:ext cx="8229600" cy="2288598"/>
          </a:xfrm>
        </p:spPr>
        <p:txBody>
          <a:bodyPr>
            <a:normAutofit/>
          </a:bodyPr>
          <a:lstStyle/>
          <a:p>
            <a:r>
              <a:rPr lang="en-US" sz="2400" dirty="0"/>
              <a:t>Data entry</a:t>
            </a:r>
          </a:p>
          <a:p>
            <a:r>
              <a:rPr lang="en-US" sz="2400" dirty="0"/>
              <a:t>Sample collection/Processing</a:t>
            </a:r>
          </a:p>
          <a:p>
            <a:r>
              <a:rPr lang="en-US" sz="2400" dirty="0"/>
              <a:t>Study preparation </a:t>
            </a:r>
          </a:p>
          <a:p>
            <a:endParaRPr lang="en-US" sz="2400" dirty="0"/>
          </a:p>
          <a:p>
            <a:endParaRPr lang="en-US" sz="1400" dirty="0"/>
          </a:p>
        </p:txBody>
      </p:sp>
    </p:spTree>
    <p:extLst>
      <p:ext uri="{BB962C8B-B14F-4D97-AF65-F5344CB8AC3E}">
        <p14:creationId xmlns:p14="http://schemas.microsoft.com/office/powerpoint/2010/main" val="1910748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04150-0C38-4D94-AEA3-FA7E951CFA1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38EF4C-A130-E7BA-8562-D9891274B204}"/>
              </a:ext>
            </a:extLst>
          </p:cNvPr>
          <p:cNvSpPr>
            <a:spLocks noGrp="1"/>
          </p:cNvSpPr>
          <p:nvPr>
            <p:ph type="sldNum" sz="quarter" idx="12"/>
          </p:nvPr>
        </p:nvSpPr>
        <p:spPr/>
        <p:txBody>
          <a:bodyPr/>
          <a:lstStyle/>
          <a:p>
            <a:fld id="{BCBF9873-87BF-3E40-B65C-4328474BB062}" type="slidenum">
              <a:rPr lang="en-US" smtClean="0"/>
              <a:pPr/>
              <a:t>16</a:t>
            </a:fld>
            <a:endParaRPr lang="en-US"/>
          </a:p>
        </p:txBody>
      </p:sp>
      <p:sp>
        <p:nvSpPr>
          <p:cNvPr id="4" name="Title 3">
            <a:extLst>
              <a:ext uri="{FF2B5EF4-FFF2-40B4-BE49-F238E27FC236}">
                <a16:creationId xmlns:a16="http://schemas.microsoft.com/office/drawing/2014/main" id="{481EB4AF-FB25-D1A0-EA16-71E023E68229}"/>
              </a:ext>
            </a:extLst>
          </p:cNvPr>
          <p:cNvSpPr>
            <a:spLocks noGrp="1"/>
          </p:cNvSpPr>
          <p:nvPr>
            <p:ph type="title"/>
          </p:nvPr>
        </p:nvSpPr>
        <p:spPr/>
        <p:txBody>
          <a:bodyPr/>
          <a:lstStyle/>
          <a:p>
            <a:r>
              <a:rPr lang="en-US" dirty="0"/>
              <a:t>Data Entry &amp; Management</a:t>
            </a:r>
          </a:p>
        </p:txBody>
      </p:sp>
      <p:sp>
        <p:nvSpPr>
          <p:cNvPr id="5" name="Content Placeholder 4">
            <a:extLst>
              <a:ext uri="{FF2B5EF4-FFF2-40B4-BE49-F238E27FC236}">
                <a16:creationId xmlns:a16="http://schemas.microsoft.com/office/drawing/2014/main" id="{A6BCE329-CA9E-0E58-D581-1F6277A10FA0}"/>
              </a:ext>
            </a:extLst>
          </p:cNvPr>
          <p:cNvSpPr>
            <a:spLocks noGrp="1"/>
          </p:cNvSpPr>
          <p:nvPr>
            <p:ph sz="half" idx="1"/>
          </p:nvPr>
        </p:nvSpPr>
        <p:spPr>
          <a:xfrm>
            <a:off x="457200" y="1417640"/>
            <a:ext cx="8229600" cy="2288598"/>
          </a:xfrm>
        </p:spPr>
        <p:txBody>
          <a:bodyPr>
            <a:normAutofit/>
          </a:bodyPr>
          <a:lstStyle/>
          <a:p>
            <a:r>
              <a:rPr lang="en-US" sz="2400" dirty="0"/>
              <a:t>Data entry into the EMR, EDC, CTMS, Registry Portal, etc. </a:t>
            </a:r>
          </a:p>
          <a:p>
            <a:r>
              <a:rPr lang="en-US" sz="2400" dirty="0"/>
              <a:t>Data accuracy &amp; integrity</a:t>
            </a:r>
          </a:p>
          <a:p>
            <a:r>
              <a:rPr lang="en-US" sz="2400" dirty="0"/>
              <a:t>Data completeness</a:t>
            </a:r>
          </a:p>
          <a:p>
            <a:endParaRPr lang="en-US" sz="2400" dirty="0"/>
          </a:p>
          <a:p>
            <a:endParaRPr lang="en-US" sz="1400" dirty="0"/>
          </a:p>
        </p:txBody>
      </p:sp>
    </p:spTree>
    <p:extLst>
      <p:ext uri="{BB962C8B-B14F-4D97-AF65-F5344CB8AC3E}">
        <p14:creationId xmlns:p14="http://schemas.microsoft.com/office/powerpoint/2010/main" val="4075474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8138F-47A9-E0EE-9C68-8F8826F5E70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AF6227F-C078-66FE-73B7-B3EEC9B6C7E3}"/>
              </a:ext>
            </a:extLst>
          </p:cNvPr>
          <p:cNvSpPr>
            <a:spLocks noGrp="1"/>
          </p:cNvSpPr>
          <p:nvPr>
            <p:ph type="sldNum" sz="quarter" idx="12"/>
          </p:nvPr>
        </p:nvSpPr>
        <p:spPr/>
        <p:txBody>
          <a:bodyPr/>
          <a:lstStyle/>
          <a:p>
            <a:fld id="{BCBF9873-87BF-3E40-B65C-4328474BB062}" type="slidenum">
              <a:rPr lang="en-US" smtClean="0"/>
              <a:pPr/>
              <a:t>17</a:t>
            </a:fld>
            <a:endParaRPr lang="en-US"/>
          </a:p>
        </p:txBody>
      </p:sp>
      <p:sp>
        <p:nvSpPr>
          <p:cNvPr id="4" name="Title 3">
            <a:extLst>
              <a:ext uri="{FF2B5EF4-FFF2-40B4-BE49-F238E27FC236}">
                <a16:creationId xmlns:a16="http://schemas.microsoft.com/office/drawing/2014/main" id="{D0750809-22F9-D20F-AC59-6736C5AD9F7E}"/>
              </a:ext>
            </a:extLst>
          </p:cNvPr>
          <p:cNvSpPr>
            <a:spLocks noGrp="1"/>
          </p:cNvSpPr>
          <p:nvPr>
            <p:ph type="title"/>
          </p:nvPr>
        </p:nvSpPr>
        <p:spPr/>
        <p:txBody>
          <a:bodyPr/>
          <a:lstStyle/>
          <a:p>
            <a:r>
              <a:rPr lang="en-US" dirty="0"/>
              <a:t>Participant Support</a:t>
            </a:r>
          </a:p>
        </p:txBody>
      </p:sp>
      <p:sp>
        <p:nvSpPr>
          <p:cNvPr id="5" name="Content Placeholder 4">
            <a:extLst>
              <a:ext uri="{FF2B5EF4-FFF2-40B4-BE49-F238E27FC236}">
                <a16:creationId xmlns:a16="http://schemas.microsoft.com/office/drawing/2014/main" id="{B16D4C72-873E-D02F-6645-471EAF9E2D22}"/>
              </a:ext>
            </a:extLst>
          </p:cNvPr>
          <p:cNvSpPr>
            <a:spLocks noGrp="1"/>
          </p:cNvSpPr>
          <p:nvPr>
            <p:ph sz="half" idx="1"/>
          </p:nvPr>
        </p:nvSpPr>
        <p:spPr>
          <a:xfrm>
            <a:off x="457200" y="1417640"/>
            <a:ext cx="8229600" cy="2288598"/>
          </a:xfrm>
        </p:spPr>
        <p:txBody>
          <a:bodyPr>
            <a:normAutofit/>
          </a:bodyPr>
          <a:lstStyle/>
          <a:p>
            <a:r>
              <a:rPr lang="en-US" sz="2400" dirty="0"/>
              <a:t>Recruitment</a:t>
            </a:r>
          </a:p>
          <a:p>
            <a:r>
              <a:rPr lang="en-US" sz="2400" dirty="0"/>
              <a:t>Scheduling</a:t>
            </a:r>
          </a:p>
          <a:p>
            <a:r>
              <a:rPr lang="en-US" sz="2400" dirty="0"/>
              <a:t>Communication</a:t>
            </a:r>
          </a:p>
          <a:p>
            <a:r>
              <a:rPr lang="en-US" sz="2400" dirty="0"/>
              <a:t>Preparing Document Information regarding study </a:t>
            </a:r>
          </a:p>
          <a:p>
            <a:r>
              <a:rPr lang="en-US" sz="2400" dirty="0"/>
              <a:t>Study summary at study conclusion</a:t>
            </a:r>
          </a:p>
          <a:p>
            <a:endParaRPr lang="en-US" sz="2400" dirty="0"/>
          </a:p>
          <a:p>
            <a:endParaRPr lang="en-US" sz="1400" dirty="0"/>
          </a:p>
        </p:txBody>
      </p:sp>
    </p:spTree>
    <p:extLst>
      <p:ext uri="{BB962C8B-B14F-4D97-AF65-F5344CB8AC3E}">
        <p14:creationId xmlns:p14="http://schemas.microsoft.com/office/powerpoint/2010/main" val="4203341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3584F-AE4B-4442-61AE-E3E42805119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F355E7-CACC-A03B-5562-5DE7AC3C90B8}"/>
              </a:ext>
            </a:extLst>
          </p:cNvPr>
          <p:cNvSpPr>
            <a:spLocks noGrp="1"/>
          </p:cNvSpPr>
          <p:nvPr>
            <p:ph type="sldNum" sz="quarter" idx="12"/>
          </p:nvPr>
        </p:nvSpPr>
        <p:spPr/>
        <p:txBody>
          <a:bodyPr/>
          <a:lstStyle/>
          <a:p>
            <a:fld id="{BCBF9873-87BF-3E40-B65C-4328474BB062}" type="slidenum">
              <a:rPr lang="en-US" smtClean="0"/>
              <a:pPr/>
              <a:t>18</a:t>
            </a:fld>
            <a:endParaRPr lang="en-US"/>
          </a:p>
        </p:txBody>
      </p:sp>
      <p:sp>
        <p:nvSpPr>
          <p:cNvPr id="4" name="Title 3">
            <a:extLst>
              <a:ext uri="{FF2B5EF4-FFF2-40B4-BE49-F238E27FC236}">
                <a16:creationId xmlns:a16="http://schemas.microsoft.com/office/drawing/2014/main" id="{B5C507F2-32D9-3A76-26FD-13637D9B87D8}"/>
              </a:ext>
            </a:extLst>
          </p:cNvPr>
          <p:cNvSpPr>
            <a:spLocks noGrp="1"/>
          </p:cNvSpPr>
          <p:nvPr>
            <p:ph type="title"/>
          </p:nvPr>
        </p:nvSpPr>
        <p:spPr/>
        <p:txBody>
          <a:bodyPr/>
          <a:lstStyle/>
          <a:p>
            <a:r>
              <a:rPr lang="en-US" dirty="0"/>
              <a:t>Regulatory Compliance</a:t>
            </a:r>
          </a:p>
        </p:txBody>
      </p:sp>
      <p:sp>
        <p:nvSpPr>
          <p:cNvPr id="5" name="Content Placeholder 4">
            <a:extLst>
              <a:ext uri="{FF2B5EF4-FFF2-40B4-BE49-F238E27FC236}">
                <a16:creationId xmlns:a16="http://schemas.microsoft.com/office/drawing/2014/main" id="{98CE2B61-0E85-DE0B-1A7C-C6A1AD297FCE}"/>
              </a:ext>
            </a:extLst>
          </p:cNvPr>
          <p:cNvSpPr>
            <a:spLocks noGrp="1"/>
          </p:cNvSpPr>
          <p:nvPr>
            <p:ph sz="half" idx="1"/>
          </p:nvPr>
        </p:nvSpPr>
        <p:spPr>
          <a:xfrm>
            <a:off x="457200" y="1417640"/>
            <a:ext cx="8229600" cy="2288598"/>
          </a:xfrm>
        </p:spPr>
        <p:txBody>
          <a:bodyPr>
            <a:normAutofit/>
          </a:bodyPr>
          <a:lstStyle/>
          <a:p>
            <a:r>
              <a:rPr lang="en-US" sz="2400" dirty="0"/>
              <a:t>Adherence to regulatory guidelines</a:t>
            </a:r>
          </a:p>
          <a:p>
            <a:r>
              <a:rPr lang="en-US" sz="2400" dirty="0"/>
              <a:t>Adherence to ethical standards</a:t>
            </a:r>
          </a:p>
          <a:p>
            <a:r>
              <a:rPr lang="en-US" sz="2400" dirty="0"/>
              <a:t>Addressing regulatory queries</a:t>
            </a:r>
          </a:p>
          <a:p>
            <a:endParaRPr lang="en-US" sz="2400" dirty="0"/>
          </a:p>
          <a:p>
            <a:endParaRPr lang="en-US" sz="1400" dirty="0"/>
          </a:p>
        </p:txBody>
      </p:sp>
    </p:spTree>
    <p:extLst>
      <p:ext uri="{BB962C8B-B14F-4D97-AF65-F5344CB8AC3E}">
        <p14:creationId xmlns:p14="http://schemas.microsoft.com/office/powerpoint/2010/main" val="3599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CBB11-C89C-CA21-A1E1-B53B7A1995F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99A253-67B8-DC74-9D84-EFEF0F44266D}"/>
              </a:ext>
            </a:extLst>
          </p:cNvPr>
          <p:cNvSpPr>
            <a:spLocks noGrp="1"/>
          </p:cNvSpPr>
          <p:nvPr>
            <p:ph type="sldNum" sz="quarter" idx="12"/>
          </p:nvPr>
        </p:nvSpPr>
        <p:spPr/>
        <p:txBody>
          <a:bodyPr/>
          <a:lstStyle/>
          <a:p>
            <a:fld id="{BCBF9873-87BF-3E40-B65C-4328474BB062}" type="slidenum">
              <a:rPr lang="en-US" smtClean="0"/>
              <a:pPr/>
              <a:t>19</a:t>
            </a:fld>
            <a:endParaRPr lang="en-US"/>
          </a:p>
        </p:txBody>
      </p:sp>
      <p:sp>
        <p:nvSpPr>
          <p:cNvPr id="4" name="Title 3">
            <a:extLst>
              <a:ext uri="{FF2B5EF4-FFF2-40B4-BE49-F238E27FC236}">
                <a16:creationId xmlns:a16="http://schemas.microsoft.com/office/drawing/2014/main" id="{5F02E2E3-ABA8-A8DC-7160-B4269534DDA5}"/>
              </a:ext>
            </a:extLst>
          </p:cNvPr>
          <p:cNvSpPr>
            <a:spLocks noGrp="1"/>
          </p:cNvSpPr>
          <p:nvPr>
            <p:ph type="title"/>
          </p:nvPr>
        </p:nvSpPr>
        <p:spPr/>
        <p:txBody>
          <a:bodyPr/>
          <a:lstStyle/>
          <a:p>
            <a:r>
              <a:rPr lang="en-US" dirty="0"/>
              <a:t>Laboratory Support</a:t>
            </a:r>
          </a:p>
        </p:txBody>
      </p:sp>
      <p:sp>
        <p:nvSpPr>
          <p:cNvPr id="5" name="Content Placeholder 4">
            <a:extLst>
              <a:ext uri="{FF2B5EF4-FFF2-40B4-BE49-F238E27FC236}">
                <a16:creationId xmlns:a16="http://schemas.microsoft.com/office/drawing/2014/main" id="{4F632B67-C3EC-9AB2-B962-DA9BC7E74701}"/>
              </a:ext>
            </a:extLst>
          </p:cNvPr>
          <p:cNvSpPr>
            <a:spLocks noGrp="1"/>
          </p:cNvSpPr>
          <p:nvPr>
            <p:ph sz="half" idx="1"/>
          </p:nvPr>
        </p:nvSpPr>
        <p:spPr>
          <a:xfrm>
            <a:off x="457200" y="1417640"/>
            <a:ext cx="8229600" cy="2288598"/>
          </a:xfrm>
        </p:spPr>
        <p:txBody>
          <a:bodyPr>
            <a:normAutofit fontScale="92500" lnSpcReduction="10000"/>
          </a:bodyPr>
          <a:lstStyle/>
          <a:p>
            <a:r>
              <a:rPr lang="en-US" sz="2400" dirty="0"/>
              <a:t>Preparation of supplies and facilities in advance of laboratory collections</a:t>
            </a:r>
          </a:p>
          <a:p>
            <a:r>
              <a:rPr lang="en-US" sz="2400" dirty="0"/>
              <a:t>Sample collection</a:t>
            </a:r>
          </a:p>
          <a:p>
            <a:r>
              <a:rPr lang="en-US" sz="2400" dirty="0"/>
              <a:t>Sample processing</a:t>
            </a:r>
          </a:p>
          <a:p>
            <a:r>
              <a:rPr lang="en-US" sz="2400" dirty="0"/>
              <a:t>Sample storage</a:t>
            </a:r>
          </a:p>
          <a:p>
            <a:r>
              <a:rPr lang="en-US" sz="2400" dirty="0"/>
              <a:t>Sample shipping</a:t>
            </a:r>
          </a:p>
          <a:p>
            <a:endParaRPr lang="en-US" sz="2400" dirty="0"/>
          </a:p>
          <a:p>
            <a:endParaRPr lang="en-US" sz="1400" dirty="0"/>
          </a:p>
        </p:txBody>
      </p:sp>
    </p:spTree>
    <p:extLst>
      <p:ext uri="{BB962C8B-B14F-4D97-AF65-F5344CB8AC3E}">
        <p14:creationId xmlns:p14="http://schemas.microsoft.com/office/powerpoint/2010/main" val="617876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730" y="544286"/>
            <a:ext cx="8498540" cy="5051185"/>
          </a:xfrm>
        </p:spPr>
        <p:txBody>
          <a:bodyPr>
            <a:normAutofit/>
          </a:bodyPr>
          <a:lstStyle/>
          <a:p>
            <a:pPr marL="0" indent="0">
              <a:spcBef>
                <a:spcPts val="0"/>
              </a:spcBef>
              <a:spcAft>
                <a:spcPts val="1200"/>
              </a:spcAft>
              <a:buFont typeface="Arial"/>
              <a:buNone/>
            </a:pPr>
            <a:r>
              <a:rPr lang="en-US" sz="1100" dirty="0">
                <a:solidFill>
                  <a:srgbClr val="000000"/>
                </a:solidFill>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indent="0">
              <a:spcBef>
                <a:spcPts val="0"/>
              </a:spcBef>
              <a:spcAft>
                <a:spcPts val="1200"/>
              </a:spcAft>
              <a:buFont typeface="Arial"/>
              <a:buNone/>
            </a:pPr>
            <a:r>
              <a:rPr lang="en-US" sz="1100" dirty="0">
                <a:solidFill>
                  <a:srgbClr val="000000"/>
                </a:solidFill>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BCBF9873-87BF-3E40-B65C-4328474BB062}" type="slidenum">
              <a:rPr lang="en-US" smtClean="0"/>
              <a:pPr/>
              <a:t>2</a:t>
            </a:fld>
            <a:endParaRPr lang="en-US"/>
          </a:p>
        </p:txBody>
      </p:sp>
    </p:spTree>
    <p:extLst>
      <p:ext uri="{BB962C8B-B14F-4D97-AF65-F5344CB8AC3E}">
        <p14:creationId xmlns:p14="http://schemas.microsoft.com/office/powerpoint/2010/main" val="3095599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30" y="199047"/>
            <a:ext cx="8498540" cy="830997"/>
          </a:xfrm>
        </p:spPr>
        <p:txBody>
          <a:bodyPr/>
          <a:lstStyle/>
          <a:p>
            <a:r>
              <a:rPr lang="en-US" sz="2400" dirty="0"/>
              <a:t>It takes more than the Principal Investigator to get the job done!</a:t>
            </a:r>
          </a:p>
        </p:txBody>
      </p:sp>
      <p:sp>
        <p:nvSpPr>
          <p:cNvPr id="3" name="Content Placeholder 2"/>
          <p:cNvSpPr>
            <a:spLocks noGrp="1"/>
          </p:cNvSpPr>
          <p:nvPr>
            <p:ph idx="1"/>
          </p:nvPr>
        </p:nvSpPr>
        <p:spPr/>
        <p:txBody>
          <a:bodyPr>
            <a:normAutofit lnSpcReduction="10000"/>
          </a:bodyPr>
          <a:lstStyle/>
          <a:p>
            <a:r>
              <a:rPr lang="en-US" sz="2000" dirty="0"/>
              <a:t>Selecting, starting, maintaining and overseeing a clinical research study requires hard work and dedication from Principal Investigators (PI), however, many roles contribute to the overall success of running a clinical research study at the site.</a:t>
            </a:r>
            <a:br>
              <a:rPr lang="en-US" sz="2000" dirty="0"/>
            </a:br>
            <a:endParaRPr lang="en-US" sz="2000" dirty="0"/>
          </a:p>
          <a:p>
            <a:r>
              <a:rPr lang="en-US" sz="2000" dirty="0"/>
              <a:t>These roles may include clinical research nurses, clinical research coordinators, clinical research assistants and support staff.  </a:t>
            </a:r>
            <a:br>
              <a:rPr lang="en-US" sz="2000" dirty="0"/>
            </a:br>
            <a:endParaRPr lang="en-US" sz="2000" dirty="0"/>
          </a:p>
          <a:p>
            <a:r>
              <a:rPr lang="en-US" sz="2000" dirty="0"/>
              <a:t>These roles are typically hired by the PI, research organization or the clinic.  </a:t>
            </a:r>
            <a:br>
              <a:rPr lang="en-US" sz="2000" dirty="0"/>
            </a:br>
            <a:endParaRPr lang="en-US" sz="2000" dirty="0"/>
          </a:p>
          <a:p>
            <a:r>
              <a:rPr lang="en-US" sz="2000" dirty="0"/>
              <a:t>The number and types of roles is dependent upon the size and complexity of the clinical research program. </a:t>
            </a:r>
          </a:p>
        </p:txBody>
      </p:sp>
      <p:sp>
        <p:nvSpPr>
          <p:cNvPr id="4" name="Slide Number Placeholder 3"/>
          <p:cNvSpPr>
            <a:spLocks noGrp="1"/>
          </p:cNvSpPr>
          <p:nvPr>
            <p:ph type="sldNum" sz="quarter" idx="12"/>
          </p:nvPr>
        </p:nvSpPr>
        <p:spPr/>
        <p:txBody>
          <a:bodyPr/>
          <a:lstStyle/>
          <a:p>
            <a:fld id="{BCBF9873-87BF-3E40-B65C-4328474BB062}" type="slidenum">
              <a:rPr lang="en-US" smtClean="0"/>
              <a:pPr/>
              <a:t>3</a:t>
            </a:fld>
            <a:endParaRPr lang="en-US"/>
          </a:p>
        </p:txBody>
      </p:sp>
    </p:spTree>
    <p:extLst>
      <p:ext uri="{BB962C8B-B14F-4D97-AF65-F5344CB8AC3E}">
        <p14:creationId xmlns:p14="http://schemas.microsoft.com/office/powerpoint/2010/main" val="165501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2474" y="291380"/>
            <a:ext cx="8498540" cy="646331"/>
          </a:xfrm>
        </p:spPr>
        <p:txBody>
          <a:bodyPr>
            <a:noAutofit/>
          </a:bodyPr>
          <a:lstStyle/>
          <a:p>
            <a:r>
              <a:rPr lang="en-US" sz="2400" dirty="0"/>
              <a:t>Types of roles &amp; specific responsibilities of Clinical Research Nurses and Clinical Research Coordinators</a:t>
            </a:r>
          </a:p>
        </p:txBody>
      </p:sp>
      <p:sp>
        <p:nvSpPr>
          <p:cNvPr id="5" name="Content Placeholder 4"/>
          <p:cNvSpPr>
            <a:spLocks noGrp="1"/>
          </p:cNvSpPr>
          <p:nvPr>
            <p:ph idx="1"/>
          </p:nvPr>
        </p:nvSpPr>
        <p:spPr>
          <a:xfrm>
            <a:off x="322730" y="1730477"/>
            <a:ext cx="8498540" cy="3431458"/>
          </a:xfrm>
        </p:spPr>
        <p:txBody>
          <a:bodyPr>
            <a:normAutofit fontScale="47500" lnSpcReduction="20000"/>
          </a:bodyPr>
          <a:lstStyle/>
          <a:p>
            <a:pPr marL="0" indent="0">
              <a:buNone/>
            </a:pPr>
            <a:r>
              <a:rPr lang="en-US" sz="3400" dirty="0"/>
              <a:t>Depending on the scope of practice, Clinical Research Coordinators and Clinical Research Nurses can do many of the same functions such as: </a:t>
            </a:r>
          </a:p>
          <a:p>
            <a:pPr marL="0" indent="0">
              <a:buNone/>
            </a:pPr>
            <a:endParaRPr lang="en-US" sz="3400" dirty="0"/>
          </a:p>
          <a:p>
            <a:pPr marL="400050"/>
            <a:r>
              <a:rPr lang="en-US" sz="2500" dirty="0"/>
              <a:t>Patient recruitment</a:t>
            </a:r>
          </a:p>
          <a:p>
            <a:pPr marL="400050"/>
            <a:r>
              <a:rPr lang="en-US" sz="2500" dirty="0"/>
              <a:t>Informed Consent</a:t>
            </a:r>
          </a:p>
          <a:p>
            <a:pPr marL="400050"/>
            <a:r>
              <a:rPr lang="en-US" sz="2500" dirty="0"/>
              <a:t>Vital signs, EKGs</a:t>
            </a:r>
          </a:p>
          <a:p>
            <a:pPr marL="400050"/>
            <a:r>
              <a:rPr lang="en-US" sz="2500" dirty="0"/>
              <a:t>Drawing lab work</a:t>
            </a:r>
          </a:p>
          <a:p>
            <a:pPr marL="400050"/>
            <a:r>
              <a:rPr lang="en-US" sz="2500" dirty="0"/>
              <a:t>Processing lab work</a:t>
            </a:r>
          </a:p>
          <a:p>
            <a:pPr marL="400050"/>
            <a:r>
              <a:rPr lang="en-US" sz="2500" dirty="0"/>
              <a:t>Dispensing Investigational Product </a:t>
            </a:r>
          </a:p>
          <a:p>
            <a:pPr marL="400050"/>
            <a:r>
              <a:rPr lang="en-US" sz="2500" dirty="0"/>
              <a:t>Patient Education &amp; Counseling</a:t>
            </a:r>
          </a:p>
          <a:p>
            <a:pPr marL="400050"/>
            <a:r>
              <a:rPr lang="en-US" sz="2500" dirty="0"/>
              <a:t>Collaboration with other departments to get necessary procedures scheduled</a:t>
            </a:r>
          </a:p>
          <a:p>
            <a:pPr marL="400050"/>
            <a:r>
              <a:rPr lang="en-US" sz="2500" dirty="0"/>
              <a:t>Trial Management</a:t>
            </a:r>
          </a:p>
          <a:p>
            <a:pPr marL="400050"/>
            <a:r>
              <a:rPr lang="en-US" sz="2500" dirty="0"/>
              <a:t>Participant Interaction</a:t>
            </a:r>
          </a:p>
          <a:p>
            <a:pPr marL="400050"/>
            <a:r>
              <a:rPr lang="en-US" sz="2500" dirty="0"/>
              <a:t>Protocol Adherence </a:t>
            </a:r>
          </a:p>
          <a:p>
            <a:pPr marL="400050"/>
            <a:r>
              <a:rPr lang="en-US" sz="2500" dirty="0"/>
              <a:t>Data Collection, Management &amp; Reporting</a:t>
            </a:r>
          </a:p>
          <a:p>
            <a:pPr marL="400050"/>
            <a:r>
              <a:rPr lang="en-US" sz="2500" dirty="0"/>
              <a:t>Communication with Subject and CRO </a:t>
            </a:r>
          </a:p>
          <a:p>
            <a:pPr marL="457200" lvl="1" indent="0">
              <a:buNone/>
            </a:pPr>
            <a:endParaRPr lang="en-US" dirty="0"/>
          </a:p>
        </p:txBody>
      </p:sp>
      <p:sp>
        <p:nvSpPr>
          <p:cNvPr id="7" name="Slide Number Placeholder 6"/>
          <p:cNvSpPr>
            <a:spLocks noGrp="1"/>
          </p:cNvSpPr>
          <p:nvPr>
            <p:ph type="sldNum" sz="quarter" idx="12"/>
          </p:nvPr>
        </p:nvSpPr>
        <p:spPr/>
        <p:txBody>
          <a:bodyPr/>
          <a:lstStyle/>
          <a:p>
            <a:fld id="{BCBF9873-87BF-3E40-B65C-4328474BB062}" type="slidenum">
              <a:rPr lang="en-US" smtClean="0"/>
              <a:pPr/>
              <a:t>4</a:t>
            </a:fld>
            <a:endParaRPr lang="en-US"/>
          </a:p>
        </p:txBody>
      </p:sp>
      <p:pic>
        <p:nvPicPr>
          <p:cNvPr id="3" name="Content Placeholder 2" descr="Doctor female with solid fill">
            <a:extLst>
              <a:ext uri="{FF2B5EF4-FFF2-40B4-BE49-F238E27FC236}">
                <a16:creationId xmlns:a16="http://schemas.microsoft.com/office/drawing/2014/main" id="{8D800105-84E5-7F90-0D01-A6677903016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44866" y="1094196"/>
            <a:ext cx="674115" cy="532603"/>
          </a:xfrm>
          <a:prstGeom prst="rect">
            <a:avLst/>
          </a:prstGeom>
        </p:spPr>
      </p:pic>
      <p:pic>
        <p:nvPicPr>
          <p:cNvPr id="8" name="Content Placeholder 12" descr="Office worker female outline">
            <a:extLst>
              <a:ext uri="{FF2B5EF4-FFF2-40B4-BE49-F238E27FC236}">
                <a16:creationId xmlns:a16="http://schemas.microsoft.com/office/drawing/2014/main" id="{433CE001-7775-BB26-1768-879CD01137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99119" y="1094196"/>
            <a:ext cx="695628" cy="532603"/>
          </a:xfrm>
          <a:prstGeom prst="rect">
            <a:avLst/>
          </a:prstGeom>
        </p:spPr>
      </p:pic>
      <p:pic>
        <p:nvPicPr>
          <p:cNvPr id="9" name="Picture 8" descr="People doing teamwork illustration">
            <a:extLst>
              <a:ext uri="{FF2B5EF4-FFF2-40B4-BE49-F238E27FC236}">
                <a16:creationId xmlns:a16="http://schemas.microsoft.com/office/drawing/2014/main" id="{6A62CC03-B354-62E4-3130-A4B4BA536405}"/>
              </a:ext>
            </a:extLst>
          </p:cNvPr>
          <p:cNvPicPr>
            <a:picLocks noChangeAspect="1"/>
          </p:cNvPicPr>
          <p:nvPr/>
        </p:nvPicPr>
        <p:blipFill>
          <a:blip r:embed="rId6"/>
          <a:stretch>
            <a:fillRect/>
          </a:stretch>
        </p:blipFill>
        <p:spPr>
          <a:xfrm>
            <a:off x="5998640" y="3921551"/>
            <a:ext cx="2822630" cy="1783406"/>
          </a:xfrm>
          <a:prstGeom prst="rect">
            <a:avLst/>
          </a:prstGeom>
        </p:spPr>
      </p:pic>
    </p:spTree>
    <p:extLst>
      <p:ext uri="{BB962C8B-B14F-4D97-AF65-F5344CB8AC3E}">
        <p14:creationId xmlns:p14="http://schemas.microsoft.com/office/powerpoint/2010/main" val="3954540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B649B-5390-5E77-A843-A91F5A6220B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0AFAED6-0EFC-A02B-F92C-73E501D689AC}"/>
              </a:ext>
            </a:extLst>
          </p:cNvPr>
          <p:cNvSpPr>
            <a:spLocks noGrp="1"/>
          </p:cNvSpPr>
          <p:nvPr>
            <p:ph type="sldNum" sz="quarter" idx="12"/>
          </p:nvPr>
        </p:nvSpPr>
        <p:spPr/>
        <p:txBody>
          <a:bodyPr/>
          <a:lstStyle/>
          <a:p>
            <a:fld id="{BCBF9873-87BF-3E40-B65C-4328474BB062}" type="slidenum">
              <a:rPr lang="en-US" smtClean="0"/>
              <a:pPr/>
              <a:t>5</a:t>
            </a:fld>
            <a:endParaRPr lang="en-US"/>
          </a:p>
        </p:txBody>
      </p:sp>
      <p:sp>
        <p:nvSpPr>
          <p:cNvPr id="4" name="Title 3">
            <a:extLst>
              <a:ext uri="{FF2B5EF4-FFF2-40B4-BE49-F238E27FC236}">
                <a16:creationId xmlns:a16="http://schemas.microsoft.com/office/drawing/2014/main" id="{EDC8AC89-7744-C542-AE50-5DA680BE7D2D}"/>
              </a:ext>
            </a:extLst>
          </p:cNvPr>
          <p:cNvSpPr>
            <a:spLocks noGrp="1"/>
          </p:cNvSpPr>
          <p:nvPr>
            <p:ph type="title"/>
          </p:nvPr>
        </p:nvSpPr>
        <p:spPr/>
        <p:txBody>
          <a:bodyPr/>
          <a:lstStyle/>
          <a:p>
            <a:r>
              <a:rPr lang="en-US" dirty="0"/>
              <a:t>Types of roles &amp; specific responsibilities</a:t>
            </a:r>
          </a:p>
        </p:txBody>
      </p:sp>
      <p:sp>
        <p:nvSpPr>
          <p:cNvPr id="5" name="Content Placeholder 4">
            <a:extLst>
              <a:ext uri="{FF2B5EF4-FFF2-40B4-BE49-F238E27FC236}">
                <a16:creationId xmlns:a16="http://schemas.microsoft.com/office/drawing/2014/main" id="{8F98A191-647C-8B7D-71EA-4C5D8F301524}"/>
              </a:ext>
            </a:extLst>
          </p:cNvPr>
          <p:cNvSpPr>
            <a:spLocks noGrp="1"/>
          </p:cNvSpPr>
          <p:nvPr>
            <p:ph sz="half" idx="1"/>
          </p:nvPr>
        </p:nvSpPr>
        <p:spPr>
          <a:xfrm>
            <a:off x="457200" y="2110902"/>
            <a:ext cx="4038600" cy="4015261"/>
          </a:xfrm>
        </p:spPr>
        <p:txBody>
          <a:bodyPr>
            <a:normAutofit/>
          </a:bodyPr>
          <a:lstStyle/>
          <a:p>
            <a:r>
              <a:rPr lang="en-US" dirty="0"/>
              <a:t>Clinical Research Assistant </a:t>
            </a:r>
            <a:r>
              <a:rPr lang="en-US" sz="1400" dirty="0"/>
              <a:t>(</a:t>
            </a:r>
            <a:r>
              <a:rPr lang="en-US" sz="1400" i="1" dirty="0"/>
              <a:t>task-based</a:t>
            </a:r>
            <a:r>
              <a:rPr lang="en-US" sz="1400" dirty="0"/>
              <a:t>) </a:t>
            </a:r>
          </a:p>
          <a:p>
            <a:pPr lvl="1"/>
            <a:r>
              <a:rPr lang="en-US" dirty="0"/>
              <a:t>Support Functions</a:t>
            </a:r>
          </a:p>
          <a:p>
            <a:pPr lvl="1"/>
            <a:r>
              <a:rPr lang="en-US" dirty="0"/>
              <a:t>Data Entry &amp; Management</a:t>
            </a:r>
          </a:p>
          <a:p>
            <a:pPr lvl="1"/>
            <a:r>
              <a:rPr lang="en-US" dirty="0"/>
              <a:t>Regulatory Compliance</a:t>
            </a:r>
          </a:p>
          <a:p>
            <a:pPr lvl="1"/>
            <a:r>
              <a:rPr lang="en-US" dirty="0"/>
              <a:t>Laboratory Support</a:t>
            </a:r>
          </a:p>
        </p:txBody>
      </p:sp>
      <p:sp>
        <p:nvSpPr>
          <p:cNvPr id="6" name="Content Placeholder 5">
            <a:extLst>
              <a:ext uri="{FF2B5EF4-FFF2-40B4-BE49-F238E27FC236}">
                <a16:creationId xmlns:a16="http://schemas.microsoft.com/office/drawing/2014/main" id="{173346EA-BA5E-82DB-234B-C6B8586806BC}"/>
              </a:ext>
            </a:extLst>
          </p:cNvPr>
          <p:cNvSpPr>
            <a:spLocks noGrp="1"/>
          </p:cNvSpPr>
          <p:nvPr>
            <p:ph sz="half" idx="2"/>
          </p:nvPr>
        </p:nvSpPr>
        <p:spPr>
          <a:xfrm>
            <a:off x="4648200" y="2110902"/>
            <a:ext cx="4038600" cy="4015261"/>
          </a:xfrm>
        </p:spPr>
        <p:txBody>
          <a:bodyPr>
            <a:normAutofit/>
          </a:bodyPr>
          <a:lstStyle/>
          <a:p>
            <a:r>
              <a:rPr lang="en-US" dirty="0"/>
              <a:t>Clinical Research Support Staff </a:t>
            </a:r>
            <a:r>
              <a:rPr lang="en-US" sz="1400" i="1" dirty="0"/>
              <a:t>(administrative operations)</a:t>
            </a:r>
          </a:p>
          <a:p>
            <a:pPr lvl="1"/>
            <a:r>
              <a:rPr lang="en-US" dirty="0"/>
              <a:t>Website Maintenance</a:t>
            </a:r>
          </a:p>
          <a:p>
            <a:pPr lvl="1"/>
            <a:r>
              <a:rPr lang="en-US" dirty="0"/>
              <a:t>Supply Chain</a:t>
            </a:r>
          </a:p>
          <a:p>
            <a:pPr lvl="1"/>
            <a:r>
              <a:rPr lang="en-US" dirty="0"/>
              <a:t>Technical Support</a:t>
            </a:r>
          </a:p>
          <a:p>
            <a:pPr lvl="1"/>
            <a:r>
              <a:rPr lang="en-US" dirty="0"/>
              <a:t>Contracts </a:t>
            </a:r>
          </a:p>
          <a:p>
            <a:pPr lvl="1"/>
            <a:r>
              <a:rPr lang="en-US" dirty="0"/>
              <a:t>Finance </a:t>
            </a:r>
          </a:p>
          <a:p>
            <a:pPr lvl="1"/>
            <a:r>
              <a:rPr lang="en-US" dirty="0"/>
              <a:t>Compliance/Auditing</a:t>
            </a:r>
          </a:p>
          <a:p>
            <a:pPr lvl="1"/>
            <a:endParaRPr lang="en-US" dirty="0"/>
          </a:p>
          <a:p>
            <a:endParaRPr lang="en-US" dirty="0"/>
          </a:p>
        </p:txBody>
      </p:sp>
      <p:pic>
        <p:nvPicPr>
          <p:cNvPr id="17" name="Content Placeholder 16" descr="Programmer male with solid fill">
            <a:extLst>
              <a:ext uri="{FF2B5EF4-FFF2-40B4-BE49-F238E27FC236}">
                <a16:creationId xmlns:a16="http://schemas.microsoft.com/office/drawing/2014/main" id="{38020944-DC80-9336-8588-E96F65ECB6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0988" y="1206230"/>
            <a:ext cx="914400" cy="817123"/>
          </a:xfrm>
          <a:prstGeom prst="rect">
            <a:avLst/>
          </a:prstGeom>
        </p:spPr>
      </p:pic>
      <p:pic>
        <p:nvPicPr>
          <p:cNvPr id="21" name="Content Placeholder 20" descr="Programmer female with solid fill">
            <a:extLst>
              <a:ext uri="{FF2B5EF4-FFF2-40B4-BE49-F238E27FC236}">
                <a16:creationId xmlns:a16="http://schemas.microsoft.com/office/drawing/2014/main" id="{60159F7E-B50E-5280-5CB2-71D71CF5B9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0300" y="1245139"/>
            <a:ext cx="914400" cy="778213"/>
          </a:xfrm>
          <a:prstGeom prst="rect">
            <a:avLst/>
          </a:prstGeom>
        </p:spPr>
      </p:pic>
    </p:spTree>
    <p:extLst>
      <p:ext uri="{BB962C8B-B14F-4D97-AF65-F5344CB8AC3E}">
        <p14:creationId xmlns:p14="http://schemas.microsoft.com/office/powerpoint/2010/main" val="2036765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4C633-7ADD-7461-6685-0E4A35749AC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8C0CAD-AF3F-32BD-C259-BA850EF6ED48}"/>
              </a:ext>
            </a:extLst>
          </p:cNvPr>
          <p:cNvSpPr>
            <a:spLocks noGrp="1"/>
          </p:cNvSpPr>
          <p:nvPr>
            <p:ph type="sldNum" sz="quarter" idx="12"/>
          </p:nvPr>
        </p:nvSpPr>
        <p:spPr/>
        <p:txBody>
          <a:bodyPr/>
          <a:lstStyle/>
          <a:p>
            <a:fld id="{BCBF9873-87BF-3E40-B65C-4328474BB062}" type="slidenum">
              <a:rPr lang="en-US" smtClean="0"/>
              <a:pPr/>
              <a:t>6</a:t>
            </a:fld>
            <a:endParaRPr lang="en-US"/>
          </a:p>
        </p:txBody>
      </p:sp>
      <p:sp>
        <p:nvSpPr>
          <p:cNvPr id="4" name="Title 3">
            <a:extLst>
              <a:ext uri="{FF2B5EF4-FFF2-40B4-BE49-F238E27FC236}">
                <a16:creationId xmlns:a16="http://schemas.microsoft.com/office/drawing/2014/main" id="{15FCCA71-CB59-34E4-5C3B-4409C36237A9}"/>
              </a:ext>
            </a:extLst>
          </p:cNvPr>
          <p:cNvSpPr>
            <a:spLocks noGrp="1"/>
          </p:cNvSpPr>
          <p:nvPr>
            <p:ph type="title"/>
          </p:nvPr>
        </p:nvSpPr>
        <p:spPr/>
        <p:txBody>
          <a:bodyPr/>
          <a:lstStyle/>
          <a:p>
            <a:r>
              <a:rPr lang="en-US" dirty="0"/>
              <a:t>Direct Patient Care &amp; Orders Placement</a:t>
            </a:r>
          </a:p>
        </p:txBody>
      </p:sp>
      <p:sp>
        <p:nvSpPr>
          <p:cNvPr id="5" name="Content Placeholder 4">
            <a:extLst>
              <a:ext uri="{FF2B5EF4-FFF2-40B4-BE49-F238E27FC236}">
                <a16:creationId xmlns:a16="http://schemas.microsoft.com/office/drawing/2014/main" id="{E998EC10-72F7-961E-BAD5-43A7A5467556}"/>
              </a:ext>
            </a:extLst>
          </p:cNvPr>
          <p:cNvSpPr>
            <a:spLocks noGrp="1"/>
          </p:cNvSpPr>
          <p:nvPr>
            <p:ph sz="half" idx="1"/>
          </p:nvPr>
        </p:nvSpPr>
        <p:spPr>
          <a:xfrm>
            <a:off x="457200" y="1417639"/>
            <a:ext cx="8229600" cy="2317782"/>
          </a:xfrm>
        </p:spPr>
        <p:txBody>
          <a:bodyPr>
            <a:normAutofit fontScale="92500" lnSpcReduction="10000"/>
          </a:bodyPr>
          <a:lstStyle/>
          <a:p>
            <a:r>
              <a:rPr lang="en-US" sz="2400" dirty="0"/>
              <a:t>Administer Study Medications</a:t>
            </a:r>
          </a:p>
          <a:p>
            <a:r>
              <a:rPr lang="en-US" sz="2400" dirty="0"/>
              <a:t>Perform Tests &amp; Procedures </a:t>
            </a:r>
          </a:p>
          <a:p>
            <a:r>
              <a:rPr lang="en-US" sz="2400" dirty="0"/>
              <a:t>Monitor Vital Signs</a:t>
            </a:r>
          </a:p>
          <a:p>
            <a:r>
              <a:rPr lang="en-US" sz="2400" dirty="0"/>
              <a:t>Manage Adverse Events</a:t>
            </a:r>
          </a:p>
          <a:p>
            <a:r>
              <a:rPr lang="en-US" sz="2400" dirty="0"/>
              <a:t>Place orders in the electronic medical record (EMR) in the hospital or clinic</a:t>
            </a:r>
          </a:p>
          <a:p>
            <a:endParaRPr lang="en-US" sz="1400" dirty="0"/>
          </a:p>
        </p:txBody>
      </p:sp>
    </p:spTree>
    <p:extLst>
      <p:ext uri="{BB962C8B-B14F-4D97-AF65-F5344CB8AC3E}">
        <p14:creationId xmlns:p14="http://schemas.microsoft.com/office/powerpoint/2010/main" val="3238695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8B8C0-2FF4-0DF1-8AB7-ADE60BCBCA3D}"/>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33D1CF0-2374-2E74-8F63-7F1D6906593B}"/>
              </a:ext>
            </a:extLst>
          </p:cNvPr>
          <p:cNvSpPr>
            <a:spLocks noGrp="1"/>
          </p:cNvSpPr>
          <p:nvPr>
            <p:ph type="sldNum" sz="quarter" idx="12"/>
          </p:nvPr>
        </p:nvSpPr>
        <p:spPr/>
        <p:txBody>
          <a:bodyPr/>
          <a:lstStyle/>
          <a:p>
            <a:fld id="{BCBF9873-87BF-3E40-B65C-4328474BB062}" type="slidenum">
              <a:rPr lang="en-US" smtClean="0"/>
              <a:pPr/>
              <a:t>7</a:t>
            </a:fld>
            <a:endParaRPr lang="en-US"/>
          </a:p>
        </p:txBody>
      </p:sp>
      <p:sp>
        <p:nvSpPr>
          <p:cNvPr id="4" name="Title 3">
            <a:extLst>
              <a:ext uri="{FF2B5EF4-FFF2-40B4-BE49-F238E27FC236}">
                <a16:creationId xmlns:a16="http://schemas.microsoft.com/office/drawing/2014/main" id="{ED16C3B7-42F1-F9E5-865C-B442A00E2B2A}"/>
              </a:ext>
            </a:extLst>
          </p:cNvPr>
          <p:cNvSpPr>
            <a:spLocks noGrp="1"/>
          </p:cNvSpPr>
          <p:nvPr>
            <p:ph type="title"/>
          </p:nvPr>
        </p:nvSpPr>
        <p:spPr/>
        <p:txBody>
          <a:bodyPr/>
          <a:lstStyle/>
          <a:p>
            <a:r>
              <a:rPr lang="en-US" dirty="0"/>
              <a:t>Data Collection &amp; Reporting</a:t>
            </a:r>
          </a:p>
        </p:txBody>
      </p:sp>
      <p:sp>
        <p:nvSpPr>
          <p:cNvPr id="5" name="Content Placeholder 4">
            <a:extLst>
              <a:ext uri="{FF2B5EF4-FFF2-40B4-BE49-F238E27FC236}">
                <a16:creationId xmlns:a16="http://schemas.microsoft.com/office/drawing/2014/main" id="{F563E651-B69C-2B8F-BFC4-8909A7F6E940}"/>
              </a:ext>
            </a:extLst>
          </p:cNvPr>
          <p:cNvSpPr>
            <a:spLocks noGrp="1"/>
          </p:cNvSpPr>
          <p:nvPr>
            <p:ph sz="half" idx="1"/>
          </p:nvPr>
        </p:nvSpPr>
        <p:spPr>
          <a:xfrm>
            <a:off x="457200" y="1417639"/>
            <a:ext cx="8229600" cy="2011361"/>
          </a:xfrm>
        </p:spPr>
        <p:txBody>
          <a:bodyPr>
            <a:normAutofit fontScale="92500" lnSpcReduction="10000"/>
          </a:bodyPr>
          <a:lstStyle/>
          <a:p>
            <a:r>
              <a:rPr lang="en-US" sz="2400" dirty="0"/>
              <a:t>Collecting &amp; Reporting patient data based on protocol requirements</a:t>
            </a:r>
          </a:p>
          <a:p>
            <a:r>
              <a:rPr lang="en-US" sz="2400" dirty="0"/>
              <a:t>Ensure accuracy and completeness in entering data into the patient’s medical chart, study binder, electronic data capture system (EDC) and/or the clinical trial management system (CTMS)</a:t>
            </a:r>
          </a:p>
          <a:p>
            <a:endParaRPr lang="en-US" sz="2400" dirty="0"/>
          </a:p>
          <a:p>
            <a:endParaRPr lang="en-US" sz="1400" dirty="0"/>
          </a:p>
        </p:txBody>
      </p:sp>
    </p:spTree>
    <p:extLst>
      <p:ext uri="{BB962C8B-B14F-4D97-AF65-F5344CB8AC3E}">
        <p14:creationId xmlns:p14="http://schemas.microsoft.com/office/powerpoint/2010/main" val="1842300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BC5F5-4927-EFA3-FAE7-56572AA5718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95C545D-3A4F-5C53-351F-85FF257EB297}"/>
              </a:ext>
            </a:extLst>
          </p:cNvPr>
          <p:cNvSpPr>
            <a:spLocks noGrp="1"/>
          </p:cNvSpPr>
          <p:nvPr>
            <p:ph type="sldNum" sz="quarter" idx="12"/>
          </p:nvPr>
        </p:nvSpPr>
        <p:spPr/>
        <p:txBody>
          <a:bodyPr/>
          <a:lstStyle/>
          <a:p>
            <a:fld id="{BCBF9873-87BF-3E40-B65C-4328474BB062}" type="slidenum">
              <a:rPr lang="en-US" smtClean="0"/>
              <a:pPr/>
              <a:t>8</a:t>
            </a:fld>
            <a:endParaRPr lang="en-US"/>
          </a:p>
        </p:txBody>
      </p:sp>
      <p:sp>
        <p:nvSpPr>
          <p:cNvPr id="4" name="Title 3">
            <a:extLst>
              <a:ext uri="{FF2B5EF4-FFF2-40B4-BE49-F238E27FC236}">
                <a16:creationId xmlns:a16="http://schemas.microsoft.com/office/drawing/2014/main" id="{7C1F9AFC-EC7E-34F4-304B-BCB9A78DF0BC}"/>
              </a:ext>
            </a:extLst>
          </p:cNvPr>
          <p:cNvSpPr>
            <a:spLocks noGrp="1"/>
          </p:cNvSpPr>
          <p:nvPr>
            <p:ph type="title"/>
          </p:nvPr>
        </p:nvSpPr>
        <p:spPr/>
        <p:txBody>
          <a:bodyPr/>
          <a:lstStyle/>
          <a:p>
            <a:r>
              <a:rPr lang="en-US" dirty="0"/>
              <a:t>Patient Education &amp; Counseling</a:t>
            </a:r>
          </a:p>
        </p:txBody>
      </p:sp>
      <p:sp>
        <p:nvSpPr>
          <p:cNvPr id="5" name="Content Placeholder 4">
            <a:extLst>
              <a:ext uri="{FF2B5EF4-FFF2-40B4-BE49-F238E27FC236}">
                <a16:creationId xmlns:a16="http://schemas.microsoft.com/office/drawing/2014/main" id="{DF62F02D-0848-8278-60C5-CCF69497FC9A}"/>
              </a:ext>
            </a:extLst>
          </p:cNvPr>
          <p:cNvSpPr>
            <a:spLocks noGrp="1"/>
          </p:cNvSpPr>
          <p:nvPr>
            <p:ph sz="half" idx="1"/>
          </p:nvPr>
        </p:nvSpPr>
        <p:spPr>
          <a:xfrm>
            <a:off x="457200" y="1417639"/>
            <a:ext cx="8229600" cy="1792489"/>
          </a:xfrm>
        </p:spPr>
        <p:txBody>
          <a:bodyPr>
            <a:normAutofit/>
          </a:bodyPr>
          <a:lstStyle/>
          <a:p>
            <a:r>
              <a:rPr lang="en-US" sz="2400" dirty="0"/>
              <a:t>Explain the study procedures and visit requirements</a:t>
            </a:r>
          </a:p>
          <a:p>
            <a:r>
              <a:rPr lang="en-US" sz="2400" dirty="0"/>
              <a:t>Address patient concerns and questions</a:t>
            </a:r>
          </a:p>
          <a:p>
            <a:r>
              <a:rPr lang="en-US" sz="2400" dirty="0"/>
              <a:t>Ensure informed consent is collected</a:t>
            </a:r>
          </a:p>
          <a:p>
            <a:endParaRPr lang="en-US" sz="2400" dirty="0"/>
          </a:p>
          <a:p>
            <a:endParaRPr lang="en-US" sz="1400" dirty="0"/>
          </a:p>
        </p:txBody>
      </p:sp>
    </p:spTree>
    <p:extLst>
      <p:ext uri="{BB962C8B-B14F-4D97-AF65-F5344CB8AC3E}">
        <p14:creationId xmlns:p14="http://schemas.microsoft.com/office/powerpoint/2010/main" val="138746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06C83-2FA6-AA87-EE0B-E732F9864EA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CF8BE12-0D11-ED5E-1C07-22B539D53B49}"/>
              </a:ext>
            </a:extLst>
          </p:cNvPr>
          <p:cNvSpPr>
            <a:spLocks noGrp="1"/>
          </p:cNvSpPr>
          <p:nvPr>
            <p:ph type="sldNum" sz="quarter" idx="12"/>
          </p:nvPr>
        </p:nvSpPr>
        <p:spPr/>
        <p:txBody>
          <a:bodyPr/>
          <a:lstStyle/>
          <a:p>
            <a:fld id="{BCBF9873-87BF-3E40-B65C-4328474BB062}" type="slidenum">
              <a:rPr lang="en-US" smtClean="0"/>
              <a:pPr/>
              <a:t>9</a:t>
            </a:fld>
            <a:endParaRPr lang="en-US"/>
          </a:p>
        </p:txBody>
      </p:sp>
      <p:sp>
        <p:nvSpPr>
          <p:cNvPr id="4" name="Title 3">
            <a:extLst>
              <a:ext uri="{FF2B5EF4-FFF2-40B4-BE49-F238E27FC236}">
                <a16:creationId xmlns:a16="http://schemas.microsoft.com/office/drawing/2014/main" id="{D99149C2-BFC0-84EF-9E4B-38CD3632D086}"/>
              </a:ext>
            </a:extLst>
          </p:cNvPr>
          <p:cNvSpPr>
            <a:spLocks noGrp="1"/>
          </p:cNvSpPr>
          <p:nvPr>
            <p:ph type="title"/>
          </p:nvPr>
        </p:nvSpPr>
        <p:spPr/>
        <p:txBody>
          <a:bodyPr/>
          <a:lstStyle/>
          <a:p>
            <a:r>
              <a:rPr lang="en-US" dirty="0"/>
              <a:t>Collaboration</a:t>
            </a:r>
          </a:p>
        </p:txBody>
      </p:sp>
      <p:sp>
        <p:nvSpPr>
          <p:cNvPr id="5" name="Content Placeholder 4">
            <a:extLst>
              <a:ext uri="{FF2B5EF4-FFF2-40B4-BE49-F238E27FC236}">
                <a16:creationId xmlns:a16="http://schemas.microsoft.com/office/drawing/2014/main" id="{32A03311-65E5-6CD6-060E-DA1A55654F44}"/>
              </a:ext>
            </a:extLst>
          </p:cNvPr>
          <p:cNvSpPr>
            <a:spLocks noGrp="1"/>
          </p:cNvSpPr>
          <p:nvPr>
            <p:ph sz="half" idx="1"/>
          </p:nvPr>
        </p:nvSpPr>
        <p:spPr>
          <a:xfrm>
            <a:off x="457200" y="1417639"/>
            <a:ext cx="8229600" cy="1792489"/>
          </a:xfrm>
        </p:spPr>
        <p:txBody>
          <a:bodyPr>
            <a:normAutofit fontScale="92500" lnSpcReduction="10000"/>
          </a:bodyPr>
          <a:lstStyle/>
          <a:p>
            <a:r>
              <a:rPr lang="en-US" sz="2400" dirty="0"/>
              <a:t>Facilitate communication and keep team members apprised of study related progress, issues, needs</a:t>
            </a:r>
          </a:p>
          <a:p>
            <a:r>
              <a:rPr lang="en-US" sz="2400" dirty="0"/>
              <a:t>Work with various departments such as finance, laboratory, mail room, etc. to notify and arrange for study tasks and support</a:t>
            </a:r>
          </a:p>
          <a:p>
            <a:endParaRPr lang="en-US" sz="1400" dirty="0"/>
          </a:p>
        </p:txBody>
      </p:sp>
    </p:spTree>
    <p:extLst>
      <p:ext uri="{BB962C8B-B14F-4D97-AF65-F5344CB8AC3E}">
        <p14:creationId xmlns:p14="http://schemas.microsoft.com/office/powerpoint/2010/main" val="3044311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ADE180AC-3316-4407-B8C4-4B334DD8A025}" vid="{D8669E36-48A3-4AAE-981E-AD86EF1687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47B0994CF4774690C7DCA3829C9A37" ma:contentTypeVersion="20" ma:contentTypeDescription="Create a new document." ma:contentTypeScope="" ma:versionID="5e1260a08aeb3512dc443087f896e643">
  <xsd:schema xmlns:xsd="http://www.w3.org/2001/XMLSchema" xmlns:xs="http://www.w3.org/2001/XMLSchema" xmlns:p="http://schemas.microsoft.com/office/2006/metadata/properties" xmlns:ns2="ec2f4b92-435f-4ea9-a6a4-60251e1e104b" xmlns:ns3="53fe7c45-93dd-4d09-b96e-6e98fe245a46" xmlns:ns4="d11e29a7-46c2-446a-b486-57ed413a83ca" targetNamespace="http://schemas.microsoft.com/office/2006/metadata/properties" ma:root="true" ma:fieldsID="c5eedaad5c1eae0084a2a981439a412d" ns2:_="" ns3:_="" ns4:_="">
    <xsd:import namespace="ec2f4b92-435f-4ea9-a6a4-60251e1e104b"/>
    <xsd:import namespace="53fe7c45-93dd-4d09-b96e-6e98fe245a46"/>
    <xsd:import namespace="d11e29a7-46c2-446a-b486-57ed413a83ca"/>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CG_Data_x0020_Type" minOccurs="0"/>
                <xsd:element ref="ns4:CG_Classification" minOccurs="0"/>
                <xsd:element ref="ns4:CG_Critical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f4b92-435f-4ea9-a6a4-60251e1e104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fe7c45-93dd-4d09-b96e-6e98fe245a46"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11e29a7-46c2-446a-b486-57ed413a83c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CG_Data_x0020_Type" ma:index="19" nillable="true" ma:displayName="CG_Data Type" ma:internalName="CG_Data_x0020_Type">
      <xsd:simpleType>
        <xsd:restriction base="dms:Text"/>
      </xsd:simpleType>
    </xsd:element>
    <xsd:element name="CG_Classification" ma:index="20" nillable="true" ma:displayName="CG_Classification" ma:internalName="CG_Classification">
      <xsd:simpleType>
        <xsd:restriction base="dms:Text"/>
      </xsd:simpleType>
    </xsd:element>
    <xsd:element name="CG_Criticality" ma:index="21" nillable="true" ma:displayName="CG_Criticality" ma:internalName="CG_Criticalit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G_Data_x0020_Type xmlns="d11e29a7-46c2-446a-b486-57ed413a83ca">None</CG_Data_x0020_Type>
    <CG_Criticality xmlns="d11e29a7-46c2-446a-b486-57ed413a83ca">None</CG_Criticality>
    <CG_Classification xmlns="d11e29a7-46c2-446a-b486-57ed413a83ca">Confidential</CG_Classification>
  </documentManagement>
</p:properties>
</file>

<file path=customXml/itemProps1.xml><?xml version="1.0" encoding="utf-8"?>
<ds:datastoreItem xmlns:ds="http://schemas.openxmlformats.org/officeDocument/2006/customXml" ds:itemID="{B1ACE934-B9C9-4917-813B-053B8BB6D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f4b92-435f-4ea9-a6a4-60251e1e104b"/>
    <ds:schemaRef ds:uri="53fe7c45-93dd-4d09-b96e-6e98fe245a46"/>
    <ds:schemaRef ds:uri="d11e29a7-46c2-446a-b486-57ed413a8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49B1A7-E18C-41A5-A4F1-A9F770E148A5}">
  <ds:schemaRefs>
    <ds:schemaRef ds:uri="http://schemas.microsoft.com/sharepoint/v3/contenttype/forms"/>
  </ds:schemaRefs>
</ds:datastoreItem>
</file>

<file path=customXml/itemProps3.xml><?xml version="1.0" encoding="utf-8"?>
<ds:datastoreItem xmlns:ds="http://schemas.openxmlformats.org/officeDocument/2006/customXml" ds:itemID="{48BF0835-F7D3-4579-8809-9A32A2B3D35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11e29a7-46c2-446a-b486-57ed413a83ca"/>
    <ds:schemaRef ds:uri="http://schemas.microsoft.com/office/infopath/2007/PartnerControls"/>
    <ds:schemaRef ds:uri="ec2f4b92-435f-4ea9-a6a4-60251e1e104b"/>
    <ds:schemaRef ds:uri="53fe7c45-93dd-4d09-b96e-6e98fe245a4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850</TotalTime>
  <Words>901</Words>
  <Application>Microsoft Office PowerPoint</Application>
  <PresentationFormat>On-screen Show (4:3)</PresentationFormat>
  <Paragraphs>117</Paragraphs>
  <Slides>19</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19</vt:i4>
      </vt:variant>
    </vt:vector>
  </HeadingPairs>
  <TitlesOfParts>
    <vt:vector size="21" baseType="lpstr">
      <vt:lpstr>Arial</vt:lpstr>
      <vt:lpstr>Office Theme</vt:lpstr>
      <vt:lpstr>Roles &amp; Responsibilities in Clinical Research </vt:lpstr>
      <vt:lpstr>PowerPoint Presentation</vt:lpstr>
      <vt:lpstr>It takes more than the Principal Investigator to get the job done!</vt:lpstr>
      <vt:lpstr>Types of roles &amp; specific responsibilities of Clinical Research Nurses and Clinical Research Coordinators</vt:lpstr>
      <vt:lpstr>Types of roles &amp; specific responsibilities</vt:lpstr>
      <vt:lpstr>Direct Patient Care &amp; Orders Placement</vt:lpstr>
      <vt:lpstr>Data Collection &amp; Reporting</vt:lpstr>
      <vt:lpstr>Patient Education &amp; Counseling</vt:lpstr>
      <vt:lpstr>Collaboration</vt:lpstr>
      <vt:lpstr>Trial Management</vt:lpstr>
      <vt:lpstr>Participant Interaction</vt:lpstr>
      <vt:lpstr>Protocol Adherence</vt:lpstr>
      <vt:lpstr>Data Management</vt:lpstr>
      <vt:lpstr>Communication</vt:lpstr>
      <vt:lpstr>Support Functions</vt:lpstr>
      <vt:lpstr>Data Entry &amp; Management</vt:lpstr>
      <vt:lpstr>Participant Support</vt:lpstr>
      <vt:lpstr>Regulatory Compliance</vt:lpstr>
      <vt:lpstr>Laboratory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Health Lecture Series</dc:title>
  <dc:creator>Alex</dc:creator>
  <cp:lastModifiedBy>Cantrell, Carrie</cp:lastModifiedBy>
  <cp:revision>53</cp:revision>
  <dcterms:created xsi:type="dcterms:W3CDTF">2015-06-19T19:03:17Z</dcterms:created>
  <dcterms:modified xsi:type="dcterms:W3CDTF">2025-08-07T16:36:02Z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0x0101004F47B0994CF4774690C7DCA3829C9A37</vt:lpwstr>
  </property>
</Properties>
</file>