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Lst>
  <p:notesMasterIdLst>
    <p:notesMasterId r:id="rId14"/>
  </p:notesMasterIdLst>
  <p:handoutMasterIdLst>
    <p:handoutMasterId r:id="rId15"/>
  </p:handoutMasterIdLst>
  <p:sldIdLst>
    <p:sldId id="266" r:id="rId5"/>
    <p:sldId id="267" r:id="rId6"/>
    <p:sldId id="258" r:id="rId7"/>
    <p:sldId id="270" r:id="rId8"/>
    <p:sldId id="271" r:id="rId9"/>
    <p:sldId id="272" r:id="rId10"/>
    <p:sldId id="273" r:id="rId11"/>
    <p:sldId id="269" r:id="rId12"/>
    <p:sldId id="268"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FAE2A"/>
    <a:srgbClr val="00539B"/>
    <a:srgbClr val="0077C8"/>
    <a:srgbClr val="012486"/>
    <a:srgbClr val="3BA42A"/>
    <a:srgbClr val="118633"/>
    <a:srgbClr val="47AF38"/>
    <a:srgbClr val="00A16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D46AAF0-A95C-4A19-8072-655086DE25F8}" v="3" dt="2025-08-07T16:40:22.8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94" autoAdjust="0"/>
  </p:normalViewPr>
  <p:slideViewPr>
    <p:cSldViewPr snapToGrid="0" snapToObjects="1">
      <p:cViewPr varScale="1">
        <p:scale>
          <a:sx n="78" d="100"/>
          <a:sy n="78" d="100"/>
        </p:scale>
        <p:origin x="720"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73" d="100"/>
          <a:sy n="73"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trell, Carrie" userId="e9260fd1-0467-4b81-9027-9354690bb536" providerId="ADAL" clId="{ED46AAF0-A95C-4A19-8072-655086DE25F8}"/>
    <pc:docChg chg="modSld">
      <pc:chgData name="Cantrell, Carrie" userId="e9260fd1-0467-4b81-9027-9354690bb536" providerId="ADAL" clId="{ED46AAF0-A95C-4A19-8072-655086DE25F8}" dt="2025-08-07T16:40:37.269" v="19" actId="1076"/>
      <pc:docMkLst>
        <pc:docMk/>
      </pc:docMkLst>
      <pc:sldChg chg="addSp modSp mod">
        <pc:chgData name="Cantrell, Carrie" userId="e9260fd1-0467-4b81-9027-9354690bb536" providerId="ADAL" clId="{ED46AAF0-A95C-4A19-8072-655086DE25F8}" dt="2025-08-07T16:38:39.801" v="6" actId="14100"/>
        <pc:sldMkLst>
          <pc:docMk/>
          <pc:sldMk cId="1655019400" sldId="258"/>
        </pc:sldMkLst>
        <pc:spChg chg="mod">
          <ac:chgData name="Cantrell, Carrie" userId="e9260fd1-0467-4b81-9027-9354690bb536" providerId="ADAL" clId="{ED46AAF0-A95C-4A19-8072-655086DE25F8}" dt="2025-08-07T16:38:00.858" v="0" actId="20577"/>
          <ac:spMkLst>
            <pc:docMk/>
            <pc:sldMk cId="1655019400" sldId="258"/>
            <ac:spMk id="2" creationId="{00000000-0000-0000-0000-000000000000}"/>
          </ac:spMkLst>
        </pc:spChg>
        <pc:picChg chg="add mod">
          <ac:chgData name="Cantrell, Carrie" userId="e9260fd1-0467-4b81-9027-9354690bb536" providerId="ADAL" clId="{ED46AAF0-A95C-4A19-8072-655086DE25F8}" dt="2025-08-07T16:38:39.801" v="6" actId="14100"/>
          <ac:picMkLst>
            <pc:docMk/>
            <pc:sldMk cId="1655019400" sldId="258"/>
            <ac:picMk id="5" creationId="{8735D3C6-6EF8-599C-9F01-00072AD7E966}"/>
          </ac:picMkLst>
        </pc:picChg>
      </pc:sldChg>
      <pc:sldChg chg="addSp modSp mod">
        <pc:chgData name="Cantrell, Carrie" userId="e9260fd1-0467-4b81-9027-9354690bb536" providerId="ADAL" clId="{ED46AAF0-A95C-4A19-8072-655086DE25F8}" dt="2025-08-07T16:39:52.491" v="13" actId="14100"/>
        <pc:sldMkLst>
          <pc:docMk/>
          <pc:sldMk cId="1876099349" sldId="270"/>
        </pc:sldMkLst>
        <pc:spChg chg="mod">
          <ac:chgData name="Cantrell, Carrie" userId="e9260fd1-0467-4b81-9027-9354690bb536" providerId="ADAL" clId="{ED46AAF0-A95C-4A19-8072-655086DE25F8}" dt="2025-08-07T16:38:53.917" v="7" actId="20577"/>
          <ac:spMkLst>
            <pc:docMk/>
            <pc:sldMk cId="1876099349" sldId="270"/>
            <ac:spMk id="2" creationId="{9B292E5D-760F-7013-4112-76A48223CC9D}"/>
          </ac:spMkLst>
        </pc:spChg>
        <pc:picChg chg="add mod">
          <ac:chgData name="Cantrell, Carrie" userId="e9260fd1-0467-4b81-9027-9354690bb536" providerId="ADAL" clId="{ED46AAF0-A95C-4A19-8072-655086DE25F8}" dt="2025-08-07T16:39:52.491" v="13" actId="14100"/>
          <ac:picMkLst>
            <pc:docMk/>
            <pc:sldMk cId="1876099349" sldId="270"/>
            <ac:picMk id="5" creationId="{B5180B23-EC18-7A27-8517-E77A33FC1C2B}"/>
          </ac:picMkLst>
        </pc:picChg>
      </pc:sldChg>
      <pc:sldChg chg="addSp modSp mod">
        <pc:chgData name="Cantrell, Carrie" userId="e9260fd1-0467-4b81-9027-9354690bb536" providerId="ADAL" clId="{ED46AAF0-A95C-4A19-8072-655086DE25F8}" dt="2025-08-07T16:40:37.269" v="19" actId="1076"/>
        <pc:sldMkLst>
          <pc:docMk/>
          <pc:sldMk cId="3656341905" sldId="272"/>
        </pc:sldMkLst>
        <pc:spChg chg="mod">
          <ac:chgData name="Cantrell, Carrie" userId="e9260fd1-0467-4b81-9027-9354690bb536" providerId="ADAL" clId="{ED46AAF0-A95C-4A19-8072-655086DE25F8}" dt="2025-08-07T16:40:07.932" v="14" actId="20577"/>
          <ac:spMkLst>
            <pc:docMk/>
            <pc:sldMk cId="3656341905" sldId="272"/>
            <ac:spMk id="8" creationId="{E663B3E1-0329-FEFC-4638-9502F0504687}"/>
          </ac:spMkLst>
        </pc:spChg>
        <pc:picChg chg="add mod">
          <ac:chgData name="Cantrell, Carrie" userId="e9260fd1-0467-4b81-9027-9354690bb536" providerId="ADAL" clId="{ED46AAF0-A95C-4A19-8072-655086DE25F8}" dt="2025-08-07T16:40:37.269" v="19" actId="1076"/>
          <ac:picMkLst>
            <pc:docMk/>
            <pc:sldMk cId="3656341905" sldId="272"/>
            <ac:picMk id="5" creationId="{62F39ED0-5A59-06D2-F64F-D6BB88754DB3}"/>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774D2C4-127C-4360-BBB5-042742FD1C82}" type="datetimeFigureOut">
              <a:rPr lang="en-US" smtClean="0">
                <a:latin typeface="Arial" panose="020B0604020202020204" pitchFamily="34" charset="0"/>
              </a:rPr>
              <a:t>8/7/2025</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FBE6DA-F82B-4FDB-9AEC-B28E6638CED2}"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26050921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Arial" panose="020B0604020202020204" pitchFamily="34" charset="0"/>
              </a:defRPr>
            </a:lvl1pPr>
          </a:lstStyle>
          <a:p>
            <a:fld id="{6781DB74-6EF2-4759-9BC1-38FE02B32512}" type="datetimeFigureOut">
              <a:rPr lang="en-US" smtClean="0"/>
              <a:pPr/>
              <a:t>8/7/2025</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99F89A11-15DC-4DBE-A120-3D07A0020CD2}" type="slidenum">
              <a:rPr lang="en-US" smtClean="0"/>
              <a:pPr/>
              <a:t>‹#›</a:t>
            </a:fld>
            <a:endParaRPr lang="en-US" dirty="0"/>
          </a:p>
        </p:txBody>
      </p:sp>
    </p:spTree>
    <p:extLst>
      <p:ext uri="{BB962C8B-B14F-4D97-AF65-F5344CB8AC3E}">
        <p14:creationId xmlns:p14="http://schemas.microsoft.com/office/powerpoint/2010/main" val="3796249816"/>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panose="020B0604020202020204" pitchFamily="34" charset="0"/>
        <a:ea typeface="+mn-ea"/>
        <a:cs typeface="+mn-cs"/>
      </a:defRPr>
    </a:lvl1pPr>
    <a:lvl2pPr marL="457200" algn="l" defTabSz="914400" rtl="0" eaLnBrk="1" latinLnBrk="0" hangingPunct="1">
      <a:defRPr sz="1200" b="0" i="0" kern="1200">
        <a:solidFill>
          <a:schemeClr val="tx1"/>
        </a:solidFill>
        <a:latin typeface="Arial" panose="020B0604020202020204" pitchFamily="34" charset="0"/>
        <a:ea typeface="+mn-ea"/>
        <a:cs typeface="+mn-cs"/>
      </a:defRPr>
    </a:lvl2pPr>
    <a:lvl3pPr marL="914400" algn="l" defTabSz="914400" rtl="0" eaLnBrk="1" latinLnBrk="0" hangingPunct="1">
      <a:defRPr sz="1200" b="0" i="0" kern="1200">
        <a:solidFill>
          <a:schemeClr val="tx1"/>
        </a:solidFill>
        <a:latin typeface="Arial" panose="020B0604020202020204" pitchFamily="34" charset="0"/>
        <a:ea typeface="+mn-ea"/>
        <a:cs typeface="+mn-cs"/>
      </a:defRPr>
    </a:lvl3pPr>
    <a:lvl4pPr marL="1371600" algn="l" defTabSz="914400" rtl="0" eaLnBrk="1" latinLnBrk="0" hangingPunct="1">
      <a:defRPr sz="1200" b="0" i="0" kern="1200">
        <a:solidFill>
          <a:schemeClr val="tx1"/>
        </a:solidFill>
        <a:latin typeface="Arial" panose="020B0604020202020204" pitchFamily="34" charset="0"/>
        <a:ea typeface="+mn-ea"/>
        <a:cs typeface="+mn-cs"/>
      </a:defRPr>
    </a:lvl4pPr>
    <a:lvl5pPr marL="1828800" algn="l" defTabSz="914400" rtl="0" eaLnBrk="1" latinLnBrk="0" hangingPunct="1">
      <a:defRPr sz="1200" b="0" i="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5" name="Picture 4"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Title 1"/>
          <p:cNvSpPr>
            <a:spLocks noGrp="1"/>
          </p:cNvSpPr>
          <p:nvPr>
            <p:ph type="ctrTitle"/>
          </p:nvPr>
        </p:nvSpPr>
        <p:spPr>
          <a:xfrm>
            <a:off x="588677" y="1417378"/>
            <a:ext cx="1859555" cy="384721"/>
          </a:xfrm>
          <a:solidFill>
            <a:srgbClr val="3FAE2A"/>
          </a:solidFill>
        </p:spPr>
        <p:txBody>
          <a:bodyPr wrap="square" lIns="91440" bIns="91440" anchor="ctr" anchorCtr="0">
            <a:spAutoFit/>
          </a:bodyPr>
          <a:lstStyle>
            <a:lvl1pPr>
              <a:defRPr lang="en-US" sz="1700" dirty="0">
                <a:solidFill>
                  <a:schemeClr val="bg1"/>
                </a:solidFill>
              </a:defRPr>
            </a:lvl1pPr>
          </a:lstStyle>
          <a:p>
            <a:pPr algn="l"/>
            <a:r>
              <a:rPr lang="en-US" sz="1600">
                <a:solidFill>
                  <a:schemeClr val="bg1"/>
                </a:solidFill>
                <a:latin typeface="Arial"/>
                <a:cs typeface="Arial"/>
              </a:rPr>
              <a:t>Click to edit Master title style</a:t>
            </a:r>
            <a:endParaRPr lang="en-US" sz="1600" dirty="0">
              <a:solidFill>
                <a:schemeClr val="bg1"/>
              </a:solidFill>
              <a:latin typeface="Arial"/>
              <a:cs typeface="Arial"/>
            </a:endParaRPr>
          </a:p>
        </p:txBody>
      </p:sp>
      <p:sp>
        <p:nvSpPr>
          <p:cNvPr id="9" name="Subtitle 2"/>
          <p:cNvSpPr>
            <a:spLocks noGrp="1"/>
          </p:cNvSpPr>
          <p:nvPr>
            <p:ph type="subTitle" idx="1"/>
          </p:nvPr>
        </p:nvSpPr>
        <p:spPr>
          <a:xfrm>
            <a:off x="588677" y="2055313"/>
            <a:ext cx="7770906" cy="553998"/>
          </a:xfrm>
        </p:spPr>
        <p:txBody>
          <a:bodyPr wrap="square" lIns="91440" tIns="0" rIns="0" bIns="0">
            <a:spAutoFit/>
          </a:bodyPr>
          <a:lstStyle>
            <a:lvl1pPr marL="0" indent="0">
              <a:buNone/>
              <a:defRPr b="0">
                <a:solidFill>
                  <a:schemeClr val="tx1"/>
                </a:solidFill>
              </a:defRPr>
            </a:lvl1pPr>
          </a:lstStyle>
          <a:p>
            <a:pPr algn="l"/>
            <a:r>
              <a:rPr lang="en-US" sz="3600" b="1">
                <a:solidFill>
                  <a:srgbClr val="FFFFFF"/>
                </a:solidFill>
                <a:latin typeface="Arial"/>
                <a:cs typeface="Arial"/>
              </a:rPr>
              <a:t>Click to edit Master subtitle style</a:t>
            </a:r>
            <a:endParaRPr lang="en-US" sz="3600" b="1" dirty="0">
              <a:solidFill>
                <a:srgbClr val="FFFFFF"/>
              </a:solidFill>
              <a:latin typeface="Arial"/>
              <a:cs typeface="Arial"/>
            </a:endParaRPr>
          </a:p>
        </p:txBody>
      </p:sp>
      <p:pic>
        <p:nvPicPr>
          <p:cNvPr id="29" name="Picture 3" descr="K:\Work Archives\PHS\THR branding\Logos\THR logos\THR Logo rgb.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881801" y="6268482"/>
            <a:ext cx="1918082" cy="4023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DCFFC2-F340-C449-AFC2-09B3075944BB}"/>
              </a:ext>
            </a:extLst>
          </p:cNvPr>
          <p:cNvSpPr txBox="1"/>
          <p:nvPr/>
        </p:nvSpPr>
        <p:spPr>
          <a:xfrm>
            <a:off x="588678" y="6451509"/>
            <a:ext cx="3696022"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212385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3"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C17510C-658F-F253-E503-4A4B8DF62376}"/>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3414499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3"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147CFA3-4AD4-2DAE-ABB0-57FD0C25F232}"/>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248390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pic>
        <p:nvPicPr>
          <p:cNvPr id="15" name="Picture 14"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Rectangle 7"/>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322730" y="291380"/>
            <a:ext cx="8498540" cy="646331"/>
          </a:xfrm>
        </p:spPr>
        <p:txBody>
          <a:bodyPr wrap="square">
            <a:spAutoFit/>
          </a:bodyPr>
          <a:lstStyle>
            <a:lvl1pPr algn="l">
              <a:defRPr sz="3600" b="1">
                <a:solidFill>
                  <a:schemeClr val="tx1"/>
                </a:solidFill>
                <a:latin typeface="Arial"/>
                <a:cs typeface="Arial"/>
              </a:defRPr>
            </a:lvl1pPr>
          </a:lstStyle>
          <a:p>
            <a:r>
              <a:rPr lang="en-US"/>
              <a:t>Click to edit Master title style</a:t>
            </a:r>
            <a:endParaRPr lang="en-US" dirty="0"/>
          </a:p>
        </p:txBody>
      </p:sp>
      <p:sp>
        <p:nvSpPr>
          <p:cNvPr id="14" name="Content Placeholder 2"/>
          <p:cNvSpPr>
            <a:spLocks noGrp="1"/>
          </p:cNvSpPr>
          <p:nvPr>
            <p:ph idx="1"/>
          </p:nvPr>
        </p:nvSpPr>
        <p:spPr>
          <a:xfrm>
            <a:off x="322730" y="1419412"/>
            <a:ext cx="8498540" cy="41760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pic>
        <p:nvPicPr>
          <p:cNvPr id="35"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CD1AE4C-E41A-B19C-B458-F5A30805A4B7}"/>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549220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11" name="Rectangle 10"/>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17" name="Title 1"/>
          <p:cNvSpPr>
            <a:spLocks noGrp="1"/>
          </p:cNvSpPr>
          <p:nvPr>
            <p:ph type="title"/>
          </p:nvPr>
        </p:nvSpPr>
        <p:spPr>
          <a:xfrm>
            <a:off x="623888" y="1304982"/>
            <a:ext cx="7886700" cy="2852737"/>
          </a:xfrm>
        </p:spPr>
        <p:txBody>
          <a:bodyPr anchor="b"/>
          <a:lstStyle>
            <a:lvl1pPr algn="l">
              <a:defRPr sz="6000">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18" name="Text Placeholder 2"/>
          <p:cNvSpPr>
            <a:spLocks noGrp="1"/>
          </p:cNvSpPr>
          <p:nvPr>
            <p:ph type="body" idx="1"/>
          </p:nvPr>
        </p:nvSpPr>
        <p:spPr>
          <a:xfrm>
            <a:off x="623888" y="4184707"/>
            <a:ext cx="7886700" cy="1500187"/>
          </a:xfrm>
        </p:spPr>
        <p:txBody>
          <a:bodyPr/>
          <a:lstStyle>
            <a:lvl1pPr marL="0" indent="0">
              <a:buNone/>
              <a:defRPr sz="2400">
                <a:solidFill>
                  <a:schemeClr val="tx1"/>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38"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B7D0F07-F3BF-1A35-141C-AE4554723BD5}"/>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
        <p:nvSpPr>
          <p:cNvPr id="5" name="Rectangle 4">
            <a:extLst>
              <a:ext uri="{FF2B5EF4-FFF2-40B4-BE49-F238E27FC236}">
                <a16:creationId xmlns:a16="http://schemas.microsoft.com/office/drawing/2014/main" id="{3D79F7B5-D59B-9A69-38D2-D7913DCB2194}"/>
              </a:ext>
            </a:extLst>
          </p:cNvPr>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34083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286230A-6A34-0602-C9BF-0EA5FA3A057F}"/>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26814253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6" name="Picture 15"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17" name="Rectangle 16"/>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Rectangle 17"/>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8"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0ECAFA2-F12B-4253-0504-0FB61EBD4AFE}"/>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746684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pic>
        <p:nvPicPr>
          <p:cNvPr id="9" name="Picture 8"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8" name="Subtitle 2"/>
          <p:cNvSpPr>
            <a:spLocks noGrp="1"/>
          </p:cNvSpPr>
          <p:nvPr>
            <p:ph type="subTitle" idx="1"/>
          </p:nvPr>
        </p:nvSpPr>
        <p:spPr>
          <a:xfrm>
            <a:off x="588677" y="2055313"/>
            <a:ext cx="7770906" cy="553998"/>
          </a:xfrm>
        </p:spPr>
        <p:txBody>
          <a:bodyPr wrap="square" lIns="91440" tIns="0" rIns="0" bIns="0">
            <a:spAutoFit/>
          </a:bodyPr>
          <a:lstStyle>
            <a:lvl1pPr marL="0" indent="0">
              <a:buNone/>
              <a:defRPr b="0">
                <a:solidFill>
                  <a:schemeClr val="tx1"/>
                </a:solidFill>
              </a:defRPr>
            </a:lvl1pPr>
          </a:lstStyle>
          <a:p>
            <a:pPr algn="l"/>
            <a:r>
              <a:rPr lang="en-US" sz="3600" b="1" dirty="0">
                <a:solidFill>
                  <a:srgbClr val="FFFFFF"/>
                </a:solidFill>
                <a:latin typeface="Arial"/>
                <a:cs typeface="Arial"/>
              </a:rPr>
              <a:t>Click to edit Master subtitle style</a:t>
            </a:r>
          </a:p>
        </p:txBody>
      </p:sp>
      <p:sp>
        <p:nvSpPr>
          <p:cNvPr id="11" name="Title 1"/>
          <p:cNvSpPr>
            <a:spLocks noGrp="1"/>
          </p:cNvSpPr>
          <p:nvPr>
            <p:ph type="ctrTitle"/>
          </p:nvPr>
        </p:nvSpPr>
        <p:spPr>
          <a:xfrm>
            <a:off x="588677" y="1417378"/>
            <a:ext cx="1859555" cy="384721"/>
          </a:xfrm>
          <a:solidFill>
            <a:srgbClr val="3FAE2A"/>
          </a:solidFill>
        </p:spPr>
        <p:txBody>
          <a:bodyPr wrap="square" lIns="91440" bIns="91440" anchor="ctr" anchorCtr="0">
            <a:spAutoFit/>
          </a:bodyPr>
          <a:lstStyle>
            <a:lvl1pPr>
              <a:defRPr lang="en-US" sz="1700" dirty="0">
                <a:solidFill>
                  <a:schemeClr val="bg1"/>
                </a:solidFill>
              </a:defRPr>
            </a:lvl1pPr>
          </a:lstStyle>
          <a:p>
            <a:pPr algn="l"/>
            <a:r>
              <a:rPr lang="en-US" sz="1600" dirty="0">
                <a:solidFill>
                  <a:schemeClr val="bg1"/>
                </a:solidFill>
                <a:latin typeface="Arial"/>
                <a:cs typeface="Arial"/>
              </a:rPr>
              <a:t>Click to edit Master title style</a:t>
            </a:r>
          </a:p>
        </p:txBody>
      </p:sp>
      <p:pic>
        <p:nvPicPr>
          <p:cNvPr id="30" name="Picture 3" descr="K:\Work Archives\PHS\THR branding\Logos\THR logos\THR Logo rgb.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81801" y="6268482"/>
            <a:ext cx="1918082" cy="4023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C2DE4ED-DD57-4F1B-64C7-AE22455B1F6F}"/>
              </a:ext>
            </a:extLst>
          </p:cNvPr>
          <p:cNvSpPr txBox="1"/>
          <p:nvPr/>
        </p:nvSpPr>
        <p:spPr>
          <a:xfrm>
            <a:off x="588678" y="6451509"/>
            <a:ext cx="3696022"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1430707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238125" y="6356350"/>
            <a:ext cx="561975" cy="365125"/>
          </a:xfrm>
        </p:spPr>
        <p:txBody>
          <a:bodyPr/>
          <a:lstStyle>
            <a:lvl1pPr algn="l">
              <a:defRPr>
                <a:solidFill>
                  <a:schemeClr val="bg1">
                    <a:lumMod val="75000"/>
                  </a:schemeClr>
                </a:solidFill>
              </a:defRPr>
            </a:lvl1pPr>
          </a:lstStyle>
          <a:p>
            <a:fld id="{BCBF9873-87BF-3E40-B65C-4328474BB062}" type="slidenum">
              <a:rPr lang="en-US" smtClean="0"/>
              <a:pPr/>
              <a:t>‹#›</a:t>
            </a:fld>
            <a:endParaRPr lang="en-US" dirty="0"/>
          </a:p>
        </p:txBody>
      </p:sp>
      <p:sp>
        <p:nvSpPr>
          <p:cNvPr id="2" name="TextBox 1">
            <a:extLst>
              <a:ext uri="{FF2B5EF4-FFF2-40B4-BE49-F238E27FC236}">
                <a16:creationId xmlns:a16="http://schemas.microsoft.com/office/drawing/2014/main" id="{43015270-CF3F-68E8-14EA-618C2518ED90}"/>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tx1"/>
                </a:solidFill>
                <a:effectLst/>
                <a:latin typeface="Arial" panose="020B0604020202020204" pitchFamily="34" charset="0"/>
              </a:rPr>
              <a:t>Confidential and proprietary. All rights reserved.</a:t>
            </a:r>
            <a:endParaRPr lang="en-US" sz="800" dirty="0">
              <a:solidFill>
                <a:schemeClr val="tx1"/>
              </a:solidFill>
            </a:endParaRPr>
          </a:p>
        </p:txBody>
      </p:sp>
    </p:spTree>
    <p:extLst>
      <p:ext uri="{BB962C8B-B14F-4D97-AF65-F5344CB8AC3E}">
        <p14:creationId xmlns:p14="http://schemas.microsoft.com/office/powerpoint/2010/main" val="2789885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a:xfrm>
            <a:off x="457200" y="273050"/>
            <a:ext cx="3008313" cy="1162050"/>
          </a:xfrm>
        </p:spPr>
        <p:txBody>
          <a:bodyPr anchor="ctr"/>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3575050" y="273051"/>
            <a:ext cx="5111750" cy="57533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1435100"/>
            <a:ext cx="3008313" cy="460090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6D8B4C3-4E1F-7A00-D490-AB3D63A2CCAF}"/>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2693341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diagonal-stripes.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2577776"/>
          </a:xfrm>
          <a:prstGeom prst="rect">
            <a:avLst/>
          </a:prstGeom>
        </p:spPr>
      </p:pic>
      <p:sp>
        <p:nvSpPr>
          <p:cNvPr id="9" name="Rectangle 8"/>
          <p:cNvSpPr/>
          <p:nvPr/>
        </p:nvSpPr>
        <p:spPr>
          <a:xfrm>
            <a:off x="0" y="6223819"/>
            <a:ext cx="9151471" cy="641652"/>
          </a:xfrm>
          <a:prstGeom prst="rect">
            <a:avLst/>
          </a:prstGeom>
          <a:gradFill flip="none" rotWithShape="1">
            <a:gsLst>
              <a:gs pos="0">
                <a:srgbClr val="00539B"/>
              </a:gs>
              <a:gs pos="100000">
                <a:srgbClr val="0077C8"/>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p:nvSpPr>
        <p:spPr>
          <a:xfrm>
            <a:off x="-7470" y="6158826"/>
            <a:ext cx="9158942" cy="74701"/>
          </a:xfrm>
          <a:prstGeom prst="rect">
            <a:avLst/>
          </a:prstGeom>
          <a:solidFill>
            <a:srgbClr val="3FAE2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Slide Number Placeholder 5"/>
          <p:cNvSpPr>
            <a:spLocks noGrp="1"/>
          </p:cNvSpPr>
          <p:nvPr>
            <p:ph type="sldNum" sz="quarter" idx="12"/>
          </p:nvPr>
        </p:nvSpPr>
        <p:spPr>
          <a:xfrm>
            <a:off x="238125" y="6356350"/>
            <a:ext cx="561975" cy="365125"/>
          </a:xfrm>
        </p:spPr>
        <p:txBody>
          <a:bodyPr/>
          <a:lstStyle>
            <a:lvl1pPr algn="l">
              <a:defRPr>
                <a:solidFill>
                  <a:schemeClr val="bg1"/>
                </a:solidFill>
              </a:defRPr>
            </a:lvl1pPr>
          </a:lstStyle>
          <a:p>
            <a:fld id="{BCBF9873-87BF-3E40-B65C-4328474BB062}" type="slidenum">
              <a:rPr lang="en-US" smtClean="0"/>
              <a:pPr/>
              <a:t>‹#›</a:t>
            </a:fld>
            <a:endParaRPr lang="en-US"/>
          </a:p>
        </p:txBody>
      </p:sp>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5418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34" name="Picture 2" descr="K:\Work Archives\PHS\THR branding\Logos\THR logos\THR Logo whit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4934" y="6376014"/>
            <a:ext cx="1616445" cy="33906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2F60E1E1-EFE7-A341-B565-CA0689C23FF8}"/>
              </a:ext>
            </a:extLst>
          </p:cNvPr>
          <p:cNvSpPr txBox="1"/>
          <p:nvPr/>
        </p:nvSpPr>
        <p:spPr>
          <a:xfrm>
            <a:off x="1038224" y="6441349"/>
            <a:ext cx="3246475" cy="215444"/>
          </a:xfrm>
          <a:prstGeom prst="rect">
            <a:avLst/>
          </a:prstGeom>
          <a:noFill/>
        </p:spPr>
        <p:txBody>
          <a:bodyPr wrap="square" rtlCol="0">
            <a:spAutoFit/>
          </a:bodyPr>
          <a:lstStyle/>
          <a:p>
            <a:r>
              <a:rPr lang="en-US" sz="800" b="0" i="0" u="none" strike="noStrike" dirty="0">
                <a:solidFill>
                  <a:schemeClr val="bg1"/>
                </a:solidFill>
                <a:effectLst/>
                <a:latin typeface="Arial" panose="020B0604020202020204" pitchFamily="34" charset="0"/>
              </a:rPr>
              <a:t>Confidential and proprietary. All rights reserved.</a:t>
            </a:r>
            <a:endParaRPr lang="en-US" sz="800" dirty="0">
              <a:solidFill>
                <a:schemeClr val="bg1"/>
              </a:solidFill>
            </a:endParaRPr>
          </a:p>
        </p:txBody>
      </p:sp>
    </p:spTree>
    <p:extLst>
      <p:ext uri="{BB962C8B-B14F-4D97-AF65-F5344CB8AC3E}">
        <p14:creationId xmlns:p14="http://schemas.microsoft.com/office/powerpoint/2010/main" val="1499274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BF9873-87BF-3E40-B65C-4328474BB062}" type="slidenum">
              <a:rPr lang="en-US" smtClean="0"/>
              <a:t>‹#›</a:t>
            </a:fld>
            <a:endParaRPr lang="en-US"/>
          </a:p>
        </p:txBody>
      </p:sp>
    </p:spTree>
    <p:extLst>
      <p:ext uri="{BB962C8B-B14F-4D97-AF65-F5344CB8AC3E}">
        <p14:creationId xmlns:p14="http://schemas.microsoft.com/office/powerpoint/2010/main" val="40468356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hf hdr="0" ftr="0" dt="0"/>
  <p:txStyles>
    <p:titleStyle>
      <a:lvl1pPr algn="l" defTabSz="457200" rtl="0" eaLnBrk="1" latinLnBrk="0" hangingPunct="1">
        <a:spcBef>
          <a:spcPct val="0"/>
        </a:spcBef>
        <a:buNone/>
        <a:defRPr sz="32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457200" rtl="0" eaLnBrk="1" latinLnBrk="0" hangingPunct="1">
        <a:spcBef>
          <a:spcPct val="20000"/>
        </a:spcBef>
        <a:buFont typeface="Arial"/>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457200" rtl="0" eaLnBrk="1" latinLnBrk="0" hangingPunct="1">
        <a:spcBef>
          <a:spcPct val="20000"/>
        </a:spcBef>
        <a:buFont typeface="Arial"/>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pmc.ncbi.nlm.nih.gov/articles/PMC3326906/" TargetMode="External"/><Relationship Id="rId2" Type="http://schemas.openxmlformats.org/officeDocument/2006/relationships/hyperlink" Target="http://www.cdisc.org/"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mailto:THRResearch@texashealth.org" TargetMode="External"/><Relationship Id="rId1" Type="http://schemas.openxmlformats.org/officeDocument/2006/relationships/slideLayout" Target="../slideLayouts/slideLayout2.xml"/><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588677" y="1325045"/>
            <a:ext cx="7770906" cy="569387"/>
          </a:xfrm>
        </p:spPr>
        <p:txBody>
          <a:bodyPr/>
          <a:lstStyle/>
          <a:p>
            <a:r>
              <a:rPr lang="en-US" sz="2800" dirty="0"/>
              <a:t>Data Management &amp; Analysis</a:t>
            </a:r>
          </a:p>
        </p:txBody>
      </p:sp>
      <p:sp>
        <p:nvSpPr>
          <p:cNvPr id="5" name="Subtitle 4"/>
          <p:cNvSpPr>
            <a:spLocks noGrp="1"/>
          </p:cNvSpPr>
          <p:nvPr>
            <p:ph type="subTitle" idx="1"/>
          </p:nvPr>
        </p:nvSpPr>
        <p:spPr>
          <a:xfrm>
            <a:off x="588677" y="2055313"/>
            <a:ext cx="7770906" cy="941796"/>
          </a:xfrm>
        </p:spPr>
        <p:txBody>
          <a:bodyPr/>
          <a:lstStyle/>
          <a:p>
            <a:r>
              <a:rPr lang="en-US" sz="1800" dirty="0"/>
              <a:t>Why is it important?</a:t>
            </a:r>
          </a:p>
          <a:p>
            <a:endParaRPr lang="en-US" sz="1800" dirty="0"/>
          </a:p>
          <a:p>
            <a:r>
              <a:rPr lang="en-US" sz="1800" dirty="0"/>
              <a:t> </a:t>
            </a:r>
          </a:p>
        </p:txBody>
      </p:sp>
      <p:pic>
        <p:nvPicPr>
          <p:cNvPr id="3" name="Graphic 2" descr="Bar graph with upward trend with solid fill">
            <a:extLst>
              <a:ext uri="{FF2B5EF4-FFF2-40B4-BE49-F238E27FC236}">
                <a16:creationId xmlns:a16="http://schemas.microsoft.com/office/drawing/2014/main" id="{EF554704-5CD4-E117-2C1D-C34277DDA58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717915" y="2997109"/>
            <a:ext cx="1789889" cy="1438704"/>
          </a:xfrm>
          <a:prstGeom prst="rect">
            <a:avLst/>
          </a:prstGeom>
        </p:spPr>
      </p:pic>
      <p:pic>
        <p:nvPicPr>
          <p:cNvPr id="7" name="Graphic 6" descr="A confused face">
            <a:extLst>
              <a:ext uri="{FF2B5EF4-FFF2-40B4-BE49-F238E27FC236}">
                <a16:creationId xmlns:a16="http://schemas.microsoft.com/office/drawing/2014/main" id="{A3975688-4774-5CBC-A47B-CB1920EC911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425431" y="2997109"/>
            <a:ext cx="1416996" cy="1197313"/>
          </a:xfrm>
          <a:prstGeom prst="rect">
            <a:avLst/>
          </a:prstGeom>
        </p:spPr>
      </p:pic>
    </p:spTree>
    <p:extLst>
      <p:ext uri="{BB962C8B-B14F-4D97-AF65-F5344CB8AC3E}">
        <p14:creationId xmlns:p14="http://schemas.microsoft.com/office/powerpoint/2010/main" val="3636229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2730" y="544286"/>
            <a:ext cx="8498540" cy="5051185"/>
          </a:xfrm>
        </p:spPr>
        <p:txBody>
          <a:bodyPr>
            <a:normAutofit/>
          </a:bodyPr>
          <a:lstStyle/>
          <a:p>
            <a:pPr marL="0" indent="0">
              <a:spcBef>
                <a:spcPts val="0"/>
              </a:spcBef>
              <a:spcAft>
                <a:spcPts val="1200"/>
              </a:spcAft>
              <a:buFont typeface="Arial"/>
              <a:buNone/>
            </a:pPr>
            <a:r>
              <a:rPr lang="en-US" sz="1100" dirty="0">
                <a:solidFill>
                  <a:srgbClr val="000000"/>
                </a:solidFill>
              </a:rPr>
              <a:t>This document is marked with a dated date and speaks only as of that dated date. Readers are cautioned not to assume that any information has been updated beyond the dated date except as to any portion of the document that expressly states that it constitutes an update concerning specific recent events occurring after the dated date of the document.  Any information contained in the portion of the document indicated to concern recent events speaks only as of its date.  TEXAS HEALTH RESOURCES (“THR”) expressly disclaims any duty to provide an update of any information contained in this document. The information contained in this document may include "forward looking statements" by using forward-looking words such as "may," "will," "should," "expects," "believes," "anticipates," "estimates," or others. You are cautioned that forward-looking statements are subject to a variety of uncertainties that could cause actual results to differ from the projected results. Those risks and uncertainties include general economic and business conditions, receipt of funding grants, and various other factors which are beyond our control.  Because we cannot predict all factors that may affect future decisions, actions, events, or financial circumstances, what actually happens may be different from what THR includes in forward-looking statements.  Information contained in the presentation is confidential and proprietary and its use is expressly limited to the S&amp;P Global Ratings’ update presentation.</a:t>
            </a:r>
          </a:p>
          <a:p>
            <a:pPr marL="0" indent="0">
              <a:spcBef>
                <a:spcPts val="0"/>
              </a:spcBef>
              <a:spcAft>
                <a:spcPts val="1200"/>
              </a:spcAft>
              <a:buFont typeface="Arial"/>
              <a:buNone/>
            </a:pPr>
            <a:r>
              <a:rPr lang="en-US" sz="1100" dirty="0">
                <a:solidFill>
                  <a:srgbClr val="000000"/>
                </a:solidFill>
              </a:rPr>
              <a:t>INFORMATION CONTAINED IN THE PRESENTATION CAN NOT BE USED OR DISTRIBUTED TO ANY THIRD PARTY OR USED IN ANY REPORT WITHOUT THE WRITTEN CONSENT OF TEXAS HEALTH RESOURCES.</a:t>
            </a:r>
          </a:p>
        </p:txBody>
      </p:sp>
      <p:sp>
        <p:nvSpPr>
          <p:cNvPr id="4" name="Slide Number Placeholder 3"/>
          <p:cNvSpPr>
            <a:spLocks noGrp="1"/>
          </p:cNvSpPr>
          <p:nvPr>
            <p:ph type="sldNum" sz="quarter" idx="12"/>
          </p:nvPr>
        </p:nvSpPr>
        <p:spPr/>
        <p:txBody>
          <a:bodyPr/>
          <a:lstStyle/>
          <a:p>
            <a:fld id="{BCBF9873-87BF-3E40-B65C-4328474BB062}" type="slidenum">
              <a:rPr lang="en-US" smtClean="0"/>
              <a:pPr/>
              <a:t>2</a:t>
            </a:fld>
            <a:endParaRPr lang="en-US"/>
          </a:p>
        </p:txBody>
      </p:sp>
    </p:spTree>
    <p:extLst>
      <p:ext uri="{BB962C8B-B14F-4D97-AF65-F5344CB8AC3E}">
        <p14:creationId xmlns:p14="http://schemas.microsoft.com/office/powerpoint/2010/main" val="3095599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2730" y="291380"/>
            <a:ext cx="8498540" cy="646331"/>
          </a:xfrm>
        </p:spPr>
        <p:txBody>
          <a:bodyPr/>
          <a:lstStyle/>
          <a:p>
            <a:r>
              <a:rPr lang="en-US" dirty="0"/>
              <a:t>Data Management </a:t>
            </a:r>
          </a:p>
        </p:txBody>
      </p:sp>
      <p:sp>
        <p:nvSpPr>
          <p:cNvPr id="4" name="Slide Number Placeholder 3"/>
          <p:cNvSpPr>
            <a:spLocks noGrp="1"/>
          </p:cNvSpPr>
          <p:nvPr>
            <p:ph type="sldNum" sz="quarter" idx="12"/>
          </p:nvPr>
        </p:nvSpPr>
        <p:spPr/>
        <p:txBody>
          <a:bodyPr/>
          <a:lstStyle/>
          <a:p>
            <a:fld id="{BCBF9873-87BF-3E40-B65C-4328474BB062}" type="slidenum">
              <a:rPr lang="en-US" smtClean="0"/>
              <a:pPr/>
              <a:t>3</a:t>
            </a:fld>
            <a:endParaRPr lang="en-US"/>
          </a:p>
        </p:txBody>
      </p:sp>
      <p:sp>
        <p:nvSpPr>
          <p:cNvPr id="8" name="Content Placeholder 7">
            <a:extLst>
              <a:ext uri="{FF2B5EF4-FFF2-40B4-BE49-F238E27FC236}">
                <a16:creationId xmlns:a16="http://schemas.microsoft.com/office/drawing/2014/main" id="{986D7E0D-6DC7-1CE1-68A9-2BC415B336B5}"/>
              </a:ext>
            </a:extLst>
          </p:cNvPr>
          <p:cNvSpPr>
            <a:spLocks noGrp="1"/>
          </p:cNvSpPr>
          <p:nvPr>
            <p:ph idx="1"/>
          </p:nvPr>
        </p:nvSpPr>
        <p:spPr>
          <a:xfrm>
            <a:off x="322730" y="1419412"/>
            <a:ext cx="8498540" cy="4685553"/>
          </a:xfrm>
        </p:spPr>
        <p:txBody>
          <a:bodyPr>
            <a:normAutofit fontScale="55000" lnSpcReduction="20000"/>
          </a:bodyPr>
          <a:lstStyle/>
          <a:p>
            <a:r>
              <a:rPr lang="en-US" dirty="0"/>
              <a:t>Data Management consists of: </a:t>
            </a:r>
          </a:p>
          <a:p>
            <a:pPr lvl="1"/>
            <a:r>
              <a:rPr lang="en-US" dirty="0"/>
              <a:t>Data Collection: </a:t>
            </a:r>
            <a:br>
              <a:rPr lang="en-US" dirty="0"/>
            </a:br>
            <a:r>
              <a:rPr lang="en-US" dirty="0"/>
              <a:t>Gathering information from various sources, including patient records, laboratory results, and clinical observations. </a:t>
            </a:r>
          </a:p>
          <a:p>
            <a:pPr lvl="1"/>
            <a:r>
              <a:rPr lang="en-US" dirty="0"/>
              <a:t>Data Entry: </a:t>
            </a:r>
            <a:br>
              <a:rPr lang="en-US" dirty="0"/>
            </a:br>
            <a:r>
              <a:rPr lang="en-US" dirty="0"/>
              <a:t>Inputting data into a database or electronic data capture (EDC) system. </a:t>
            </a:r>
          </a:p>
          <a:p>
            <a:pPr lvl="1"/>
            <a:r>
              <a:rPr lang="en-US" dirty="0"/>
              <a:t>Data Validation: </a:t>
            </a:r>
            <a:br>
              <a:rPr lang="en-US" dirty="0"/>
            </a:br>
            <a:r>
              <a:rPr lang="en-US" dirty="0"/>
              <a:t>Ensuring data accuracy and consistency by implementing checks and quality control measures. </a:t>
            </a:r>
          </a:p>
          <a:p>
            <a:pPr lvl="1"/>
            <a:r>
              <a:rPr lang="en-US" dirty="0"/>
              <a:t>Data Storage: </a:t>
            </a:r>
            <a:br>
              <a:rPr lang="en-US" dirty="0"/>
            </a:br>
            <a:r>
              <a:rPr lang="en-US" dirty="0"/>
              <a:t>Securely storing data in a manner that is easily accessible for analysis and audit trails. </a:t>
            </a:r>
          </a:p>
          <a:p>
            <a:pPr lvl="1"/>
            <a:r>
              <a:rPr lang="en-US" dirty="0"/>
              <a:t>Data Cleaning: </a:t>
            </a:r>
            <a:br>
              <a:rPr lang="en-US" dirty="0"/>
            </a:br>
            <a:r>
              <a:rPr lang="en-US" dirty="0"/>
              <a:t>Removing errors, inconsistencies and missing data to improve data quality. </a:t>
            </a:r>
          </a:p>
          <a:p>
            <a:pPr lvl="1"/>
            <a:r>
              <a:rPr lang="en-US" dirty="0"/>
              <a:t>Data Governance: </a:t>
            </a:r>
            <a:br>
              <a:rPr lang="en-US" dirty="0"/>
            </a:br>
            <a:r>
              <a:rPr lang="en-US" dirty="0"/>
              <a:t>Establishing clear protocols for data usage, access, and security to maintain data integrity. </a:t>
            </a:r>
          </a:p>
          <a:p>
            <a:pPr lvl="1"/>
            <a:r>
              <a:rPr lang="en-US" dirty="0"/>
              <a:t>Audit Trail: </a:t>
            </a:r>
            <a:br>
              <a:rPr lang="en-US" dirty="0"/>
            </a:br>
            <a:r>
              <a:rPr lang="en-US" dirty="0"/>
              <a:t>Maintaining a record of all data modifications and access to ensure accountability and traceability. </a:t>
            </a:r>
          </a:p>
          <a:p>
            <a:pPr marL="457200" lvl="1" indent="0">
              <a:buNone/>
            </a:pPr>
            <a:endParaRPr lang="en-US" dirty="0"/>
          </a:p>
        </p:txBody>
      </p:sp>
      <p:pic>
        <p:nvPicPr>
          <p:cNvPr id="5" name="Graphic 4" descr="Folder Search with solid fill">
            <a:extLst>
              <a:ext uri="{FF2B5EF4-FFF2-40B4-BE49-F238E27FC236}">
                <a16:creationId xmlns:a16="http://schemas.microsoft.com/office/drawing/2014/main" id="{8735D3C6-6EF8-599C-9F01-00072AD7E9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909188" y="480511"/>
            <a:ext cx="1720644" cy="1328624"/>
          </a:xfrm>
          <a:prstGeom prst="rect">
            <a:avLst/>
          </a:prstGeom>
        </p:spPr>
      </p:pic>
    </p:spTree>
    <p:extLst>
      <p:ext uri="{BB962C8B-B14F-4D97-AF65-F5344CB8AC3E}">
        <p14:creationId xmlns:p14="http://schemas.microsoft.com/office/powerpoint/2010/main" val="16550194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05CAFE-17B6-3FAD-B9B9-B7CE33DB77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292E5D-760F-7013-4112-76A48223CC9D}"/>
              </a:ext>
            </a:extLst>
          </p:cNvPr>
          <p:cNvSpPr>
            <a:spLocks noGrp="1"/>
          </p:cNvSpPr>
          <p:nvPr>
            <p:ph type="title"/>
          </p:nvPr>
        </p:nvSpPr>
        <p:spPr>
          <a:xfrm>
            <a:off x="322730" y="291380"/>
            <a:ext cx="8498540" cy="646331"/>
          </a:xfrm>
        </p:spPr>
        <p:txBody>
          <a:bodyPr/>
          <a:lstStyle/>
          <a:p>
            <a:r>
              <a:rPr lang="en-US" dirty="0"/>
              <a:t>Data Analysis </a:t>
            </a:r>
          </a:p>
        </p:txBody>
      </p:sp>
      <p:sp>
        <p:nvSpPr>
          <p:cNvPr id="4" name="Slide Number Placeholder 3">
            <a:extLst>
              <a:ext uri="{FF2B5EF4-FFF2-40B4-BE49-F238E27FC236}">
                <a16:creationId xmlns:a16="http://schemas.microsoft.com/office/drawing/2014/main" id="{067E6801-1C03-8DF9-274C-73AFC3168C62}"/>
              </a:ext>
            </a:extLst>
          </p:cNvPr>
          <p:cNvSpPr>
            <a:spLocks noGrp="1"/>
          </p:cNvSpPr>
          <p:nvPr>
            <p:ph type="sldNum" sz="quarter" idx="12"/>
          </p:nvPr>
        </p:nvSpPr>
        <p:spPr/>
        <p:txBody>
          <a:bodyPr/>
          <a:lstStyle/>
          <a:p>
            <a:fld id="{BCBF9873-87BF-3E40-B65C-4328474BB062}" type="slidenum">
              <a:rPr lang="en-US" smtClean="0"/>
              <a:pPr/>
              <a:t>4</a:t>
            </a:fld>
            <a:endParaRPr lang="en-US"/>
          </a:p>
        </p:txBody>
      </p:sp>
      <p:sp>
        <p:nvSpPr>
          <p:cNvPr id="8" name="Content Placeholder 7">
            <a:extLst>
              <a:ext uri="{FF2B5EF4-FFF2-40B4-BE49-F238E27FC236}">
                <a16:creationId xmlns:a16="http://schemas.microsoft.com/office/drawing/2014/main" id="{F9BDB908-4862-7820-C10A-B4370B48C78E}"/>
              </a:ext>
            </a:extLst>
          </p:cNvPr>
          <p:cNvSpPr>
            <a:spLocks noGrp="1"/>
          </p:cNvSpPr>
          <p:nvPr>
            <p:ph idx="1"/>
          </p:nvPr>
        </p:nvSpPr>
        <p:spPr/>
        <p:txBody>
          <a:bodyPr>
            <a:normAutofit fontScale="77500" lnSpcReduction="20000"/>
          </a:bodyPr>
          <a:lstStyle/>
          <a:p>
            <a:r>
              <a:rPr lang="en-US" dirty="0"/>
              <a:t>Data Analysis consists of: </a:t>
            </a:r>
          </a:p>
          <a:p>
            <a:pPr lvl="1"/>
            <a:r>
              <a:rPr lang="en-US" dirty="0"/>
              <a:t>Data Transformation: </a:t>
            </a:r>
            <a:br>
              <a:rPr lang="en-US" dirty="0"/>
            </a:br>
            <a:r>
              <a:rPr lang="en-US" dirty="0"/>
              <a:t>Preparing data for analysis by converting it into a suitable format for statistical modeling. </a:t>
            </a:r>
          </a:p>
          <a:p>
            <a:pPr lvl="1"/>
            <a:r>
              <a:rPr lang="en-US" dirty="0"/>
              <a:t>Statistical Analysis: </a:t>
            </a:r>
            <a:br>
              <a:rPr lang="en-US" dirty="0"/>
            </a:br>
            <a:r>
              <a:rPr lang="en-US" dirty="0"/>
              <a:t>Using statistical techniques to analyze data, identify patterns, and test hypotheses. </a:t>
            </a:r>
          </a:p>
          <a:p>
            <a:pPr lvl="1"/>
            <a:r>
              <a:rPr lang="en-US" dirty="0"/>
              <a:t>Data Interpretation: </a:t>
            </a:r>
            <a:br>
              <a:rPr lang="en-US" dirty="0"/>
            </a:br>
            <a:r>
              <a:rPr lang="en-US" dirty="0"/>
              <a:t>Drawing meaningful conclusions from the analysis results, considering statistical significance and clinical relevance. </a:t>
            </a:r>
          </a:p>
          <a:p>
            <a:pPr lvl="1"/>
            <a:r>
              <a:rPr lang="en-US" dirty="0"/>
              <a:t>Reporting: </a:t>
            </a:r>
            <a:br>
              <a:rPr lang="en-US" dirty="0"/>
            </a:br>
            <a:r>
              <a:rPr lang="en-US" dirty="0"/>
              <a:t>Clearly and comprehensively reporting the findings of the analysis in a format suitable for publication or presentation. </a:t>
            </a:r>
          </a:p>
          <a:p>
            <a:pPr lvl="1"/>
            <a:endParaRPr lang="en-US" dirty="0"/>
          </a:p>
          <a:p>
            <a:pPr marL="457200" lvl="1" indent="0">
              <a:buNone/>
            </a:pPr>
            <a:endParaRPr lang="en-US" dirty="0"/>
          </a:p>
        </p:txBody>
      </p:sp>
      <p:pic>
        <p:nvPicPr>
          <p:cNvPr id="5" name="Graphic 4" descr="Research outline">
            <a:extLst>
              <a:ext uri="{FF2B5EF4-FFF2-40B4-BE49-F238E27FC236}">
                <a16:creationId xmlns:a16="http://schemas.microsoft.com/office/drawing/2014/main" id="{B5180B23-EC18-7A27-8517-E77A33FC1C2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20697" y="480510"/>
            <a:ext cx="2064774" cy="1495773"/>
          </a:xfrm>
          <a:prstGeom prst="rect">
            <a:avLst/>
          </a:prstGeom>
        </p:spPr>
      </p:pic>
    </p:spTree>
    <p:extLst>
      <p:ext uri="{BB962C8B-B14F-4D97-AF65-F5344CB8AC3E}">
        <p14:creationId xmlns:p14="http://schemas.microsoft.com/office/powerpoint/2010/main" val="1876099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89518-507F-37A9-3435-859648D17C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D80278-8A12-2E33-2131-6894E5375873}"/>
              </a:ext>
            </a:extLst>
          </p:cNvPr>
          <p:cNvSpPr>
            <a:spLocks noGrp="1"/>
          </p:cNvSpPr>
          <p:nvPr>
            <p:ph type="title"/>
          </p:nvPr>
        </p:nvSpPr>
        <p:spPr>
          <a:xfrm>
            <a:off x="322730" y="14381"/>
            <a:ext cx="8498540" cy="1200329"/>
          </a:xfrm>
        </p:spPr>
        <p:txBody>
          <a:bodyPr/>
          <a:lstStyle/>
          <a:p>
            <a:r>
              <a:rPr lang="en-US" dirty="0"/>
              <a:t>Why is Data Management &amp; Analysis Important? </a:t>
            </a:r>
          </a:p>
        </p:txBody>
      </p:sp>
      <p:sp>
        <p:nvSpPr>
          <p:cNvPr id="4" name="Slide Number Placeholder 3">
            <a:extLst>
              <a:ext uri="{FF2B5EF4-FFF2-40B4-BE49-F238E27FC236}">
                <a16:creationId xmlns:a16="http://schemas.microsoft.com/office/drawing/2014/main" id="{290F5F2B-17A6-6567-41C8-CB54E122AA10}"/>
              </a:ext>
            </a:extLst>
          </p:cNvPr>
          <p:cNvSpPr>
            <a:spLocks noGrp="1"/>
          </p:cNvSpPr>
          <p:nvPr>
            <p:ph type="sldNum" sz="quarter" idx="12"/>
          </p:nvPr>
        </p:nvSpPr>
        <p:spPr/>
        <p:txBody>
          <a:bodyPr/>
          <a:lstStyle/>
          <a:p>
            <a:fld id="{BCBF9873-87BF-3E40-B65C-4328474BB062}" type="slidenum">
              <a:rPr lang="en-US" smtClean="0"/>
              <a:pPr/>
              <a:t>5</a:t>
            </a:fld>
            <a:endParaRPr lang="en-US"/>
          </a:p>
        </p:txBody>
      </p:sp>
      <p:sp>
        <p:nvSpPr>
          <p:cNvPr id="8" name="Content Placeholder 7">
            <a:extLst>
              <a:ext uri="{FF2B5EF4-FFF2-40B4-BE49-F238E27FC236}">
                <a16:creationId xmlns:a16="http://schemas.microsoft.com/office/drawing/2014/main" id="{D9E96976-5811-00F9-DB9A-806DCEE0B364}"/>
              </a:ext>
            </a:extLst>
          </p:cNvPr>
          <p:cNvSpPr>
            <a:spLocks noGrp="1"/>
          </p:cNvSpPr>
          <p:nvPr>
            <p:ph idx="1"/>
          </p:nvPr>
        </p:nvSpPr>
        <p:spPr/>
        <p:txBody>
          <a:bodyPr>
            <a:normAutofit/>
          </a:bodyPr>
          <a:lstStyle/>
          <a:p>
            <a:r>
              <a:rPr lang="en-US" dirty="0"/>
              <a:t>Ensures Quality &amp; Integrity</a:t>
            </a:r>
          </a:p>
          <a:p>
            <a:r>
              <a:rPr lang="en-US" dirty="0"/>
              <a:t>Ensures Accurate Analysis &amp; Reporting</a:t>
            </a:r>
          </a:p>
          <a:p>
            <a:r>
              <a:rPr lang="en-US" dirty="0"/>
              <a:t>Provides Regulatory Compliance </a:t>
            </a:r>
          </a:p>
          <a:p>
            <a:r>
              <a:rPr lang="en-US" dirty="0"/>
              <a:t>Provides Patient Safety</a:t>
            </a:r>
          </a:p>
          <a:p>
            <a:r>
              <a:rPr lang="en-US" dirty="0"/>
              <a:t>Maintains Ethical Standards </a:t>
            </a:r>
          </a:p>
          <a:p>
            <a:r>
              <a:rPr lang="en-US" dirty="0"/>
              <a:t>Drives Scientific Progress </a:t>
            </a:r>
          </a:p>
          <a:p>
            <a:pPr marL="457200" lvl="1" indent="0">
              <a:buNone/>
            </a:pPr>
            <a:endParaRPr lang="en-US" dirty="0"/>
          </a:p>
        </p:txBody>
      </p:sp>
    </p:spTree>
    <p:extLst>
      <p:ext uri="{BB962C8B-B14F-4D97-AF65-F5344CB8AC3E}">
        <p14:creationId xmlns:p14="http://schemas.microsoft.com/office/powerpoint/2010/main" val="22507996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459C5-A397-DBCC-4394-B7A9CB541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44E921-0FAF-EDC3-B0D7-94FF62A89D4A}"/>
              </a:ext>
            </a:extLst>
          </p:cNvPr>
          <p:cNvSpPr>
            <a:spLocks noGrp="1"/>
          </p:cNvSpPr>
          <p:nvPr>
            <p:ph type="title"/>
          </p:nvPr>
        </p:nvSpPr>
        <p:spPr>
          <a:xfrm>
            <a:off x="322730" y="291380"/>
            <a:ext cx="8498540" cy="646331"/>
          </a:xfrm>
        </p:spPr>
        <p:txBody>
          <a:bodyPr/>
          <a:lstStyle/>
          <a:p>
            <a:r>
              <a:rPr lang="en-US" dirty="0"/>
              <a:t>Examples of Data Management Tools: </a:t>
            </a:r>
          </a:p>
        </p:txBody>
      </p:sp>
      <p:sp>
        <p:nvSpPr>
          <p:cNvPr id="4" name="Slide Number Placeholder 3">
            <a:extLst>
              <a:ext uri="{FF2B5EF4-FFF2-40B4-BE49-F238E27FC236}">
                <a16:creationId xmlns:a16="http://schemas.microsoft.com/office/drawing/2014/main" id="{413F25AF-DBE1-273D-5301-46750FCBFF87}"/>
              </a:ext>
            </a:extLst>
          </p:cNvPr>
          <p:cNvSpPr>
            <a:spLocks noGrp="1"/>
          </p:cNvSpPr>
          <p:nvPr>
            <p:ph type="sldNum" sz="quarter" idx="12"/>
          </p:nvPr>
        </p:nvSpPr>
        <p:spPr/>
        <p:txBody>
          <a:bodyPr/>
          <a:lstStyle/>
          <a:p>
            <a:fld id="{BCBF9873-87BF-3E40-B65C-4328474BB062}" type="slidenum">
              <a:rPr lang="en-US" smtClean="0"/>
              <a:pPr/>
              <a:t>6</a:t>
            </a:fld>
            <a:endParaRPr lang="en-US"/>
          </a:p>
        </p:txBody>
      </p:sp>
      <p:sp>
        <p:nvSpPr>
          <p:cNvPr id="8" name="Content Placeholder 7">
            <a:extLst>
              <a:ext uri="{FF2B5EF4-FFF2-40B4-BE49-F238E27FC236}">
                <a16:creationId xmlns:a16="http://schemas.microsoft.com/office/drawing/2014/main" id="{E663B3E1-0329-FEFC-4638-9502F0504687}"/>
              </a:ext>
            </a:extLst>
          </p:cNvPr>
          <p:cNvSpPr>
            <a:spLocks noGrp="1"/>
          </p:cNvSpPr>
          <p:nvPr>
            <p:ph idx="1"/>
          </p:nvPr>
        </p:nvSpPr>
        <p:spPr/>
        <p:txBody>
          <a:bodyPr>
            <a:normAutofit fontScale="92500" lnSpcReduction="20000"/>
          </a:bodyPr>
          <a:lstStyle/>
          <a:p>
            <a:r>
              <a:rPr lang="en-US" dirty="0"/>
              <a:t>Oracle Clinical Software </a:t>
            </a:r>
          </a:p>
          <a:p>
            <a:r>
              <a:rPr lang="en-US" dirty="0"/>
              <a:t>CLINTRIAL Software</a:t>
            </a:r>
          </a:p>
          <a:p>
            <a:r>
              <a:rPr lang="en-US" dirty="0"/>
              <a:t>MACRO Software</a:t>
            </a:r>
          </a:p>
          <a:p>
            <a:r>
              <a:rPr lang="en-US" dirty="0"/>
              <a:t>RAVE Software</a:t>
            </a:r>
          </a:p>
          <a:p>
            <a:r>
              <a:rPr lang="en-US" dirty="0" err="1"/>
              <a:t>eClinical</a:t>
            </a:r>
            <a:r>
              <a:rPr lang="en-US" dirty="0"/>
              <a:t> Suite Software</a:t>
            </a:r>
          </a:p>
          <a:p>
            <a:r>
              <a:rPr lang="en-US" dirty="0" err="1"/>
              <a:t>OpenClinica</a:t>
            </a:r>
            <a:endParaRPr lang="en-US" dirty="0"/>
          </a:p>
          <a:p>
            <a:r>
              <a:rPr lang="en-US" dirty="0" err="1"/>
              <a:t>openCDMS</a:t>
            </a:r>
            <a:endParaRPr lang="en-US" dirty="0"/>
          </a:p>
          <a:p>
            <a:r>
              <a:rPr lang="en-US" dirty="0" err="1"/>
              <a:t>TrialDB</a:t>
            </a:r>
            <a:endParaRPr lang="en-US" dirty="0"/>
          </a:p>
          <a:p>
            <a:r>
              <a:rPr lang="en-US" dirty="0" err="1"/>
              <a:t>PhOSCo</a:t>
            </a:r>
            <a:endParaRPr lang="en-US" dirty="0"/>
          </a:p>
          <a:p>
            <a:pPr marL="457200" lvl="1" indent="0">
              <a:buNone/>
            </a:pPr>
            <a:endParaRPr lang="en-US" dirty="0"/>
          </a:p>
        </p:txBody>
      </p:sp>
      <p:pic>
        <p:nvPicPr>
          <p:cNvPr id="5" name="Graphic 4" descr="Internet with solid fill">
            <a:extLst>
              <a:ext uri="{FF2B5EF4-FFF2-40B4-BE49-F238E27FC236}">
                <a16:creationId xmlns:a16="http://schemas.microsoft.com/office/drawing/2014/main" id="{62F39ED0-5A59-06D2-F64F-D6BB88754D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4606" y="3229024"/>
            <a:ext cx="1784555" cy="1831258"/>
          </a:xfrm>
          <a:prstGeom prst="rect">
            <a:avLst/>
          </a:prstGeom>
        </p:spPr>
      </p:pic>
    </p:spTree>
    <p:extLst>
      <p:ext uri="{BB962C8B-B14F-4D97-AF65-F5344CB8AC3E}">
        <p14:creationId xmlns:p14="http://schemas.microsoft.com/office/powerpoint/2010/main" val="36563419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01ED3-7028-B64F-3E89-6D8397C1F1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EA6FAA-064E-8720-7F45-814A932785CC}"/>
              </a:ext>
            </a:extLst>
          </p:cNvPr>
          <p:cNvSpPr>
            <a:spLocks noGrp="1"/>
          </p:cNvSpPr>
          <p:nvPr>
            <p:ph type="title"/>
          </p:nvPr>
        </p:nvSpPr>
        <p:spPr>
          <a:xfrm>
            <a:off x="322730" y="535021"/>
            <a:ext cx="8498540" cy="1060315"/>
          </a:xfrm>
        </p:spPr>
        <p:txBody>
          <a:bodyPr/>
          <a:lstStyle/>
          <a:p>
            <a:r>
              <a:rPr lang="en-US" dirty="0"/>
              <a:t>Regulations, Guidelines, and Standards</a:t>
            </a:r>
          </a:p>
        </p:txBody>
      </p:sp>
      <p:sp>
        <p:nvSpPr>
          <p:cNvPr id="4" name="Slide Number Placeholder 3">
            <a:extLst>
              <a:ext uri="{FF2B5EF4-FFF2-40B4-BE49-F238E27FC236}">
                <a16:creationId xmlns:a16="http://schemas.microsoft.com/office/drawing/2014/main" id="{9AA27A8F-65E8-5A75-5E97-B15F4DF2B62E}"/>
              </a:ext>
            </a:extLst>
          </p:cNvPr>
          <p:cNvSpPr>
            <a:spLocks noGrp="1"/>
          </p:cNvSpPr>
          <p:nvPr>
            <p:ph type="sldNum" sz="quarter" idx="12"/>
          </p:nvPr>
        </p:nvSpPr>
        <p:spPr/>
        <p:txBody>
          <a:bodyPr/>
          <a:lstStyle/>
          <a:p>
            <a:fld id="{BCBF9873-87BF-3E40-B65C-4328474BB062}" type="slidenum">
              <a:rPr lang="en-US" smtClean="0"/>
              <a:pPr/>
              <a:t>7</a:t>
            </a:fld>
            <a:endParaRPr lang="en-US"/>
          </a:p>
        </p:txBody>
      </p:sp>
      <p:sp>
        <p:nvSpPr>
          <p:cNvPr id="8" name="Content Placeholder 7">
            <a:extLst>
              <a:ext uri="{FF2B5EF4-FFF2-40B4-BE49-F238E27FC236}">
                <a16:creationId xmlns:a16="http://schemas.microsoft.com/office/drawing/2014/main" id="{374556C6-6705-32C6-22DC-6259EEDAD978}"/>
              </a:ext>
            </a:extLst>
          </p:cNvPr>
          <p:cNvSpPr>
            <a:spLocks noGrp="1"/>
          </p:cNvSpPr>
          <p:nvPr>
            <p:ph idx="1"/>
          </p:nvPr>
        </p:nvSpPr>
        <p:spPr>
          <a:xfrm>
            <a:off x="322730" y="1896894"/>
            <a:ext cx="8498540" cy="3698577"/>
          </a:xfrm>
        </p:spPr>
        <p:txBody>
          <a:bodyPr>
            <a:normAutofit fontScale="55000" lnSpcReduction="20000"/>
          </a:bodyPr>
          <a:lstStyle/>
          <a:p>
            <a:r>
              <a:rPr lang="en-US" dirty="0"/>
              <a:t>Electronic records must comply with a Code of Federal Regulations (CFR), 21 CFR Part 11. </a:t>
            </a:r>
            <a:br>
              <a:rPr lang="en-US" dirty="0"/>
            </a:br>
            <a:r>
              <a:rPr lang="en-US" dirty="0"/>
              <a:t>Procedures and controls should be in place to comply. </a:t>
            </a:r>
          </a:p>
          <a:p>
            <a:r>
              <a:rPr lang="en-US" dirty="0"/>
              <a:t>Good Clinical Data Management Practices (GCDMP) – published by Society for Clinical Data Management (SCDM).</a:t>
            </a:r>
          </a:p>
          <a:p>
            <a:r>
              <a:rPr lang="en-US" dirty="0"/>
              <a:t>Standards for acquisition, exchange, submission and archiving of clinical research data and metadata can be found with the non-profit organization – Clinical Data Interchange Standards Consortium (CDISC).</a:t>
            </a:r>
            <a:br>
              <a:rPr lang="en-US" dirty="0"/>
            </a:br>
            <a:r>
              <a:rPr lang="en-US" dirty="0">
                <a:hlinkClick r:id="rId2"/>
              </a:rPr>
              <a:t>http://www.cdisc.org/</a:t>
            </a:r>
            <a:r>
              <a:rPr lang="en-US" dirty="0"/>
              <a:t> </a:t>
            </a:r>
          </a:p>
          <a:p>
            <a:pPr marL="0" indent="0">
              <a:buNone/>
            </a:pPr>
            <a:br>
              <a:rPr lang="en-US" dirty="0"/>
            </a:br>
            <a:r>
              <a:rPr lang="en-US" dirty="0">
                <a:hlinkClick r:id="rId3"/>
              </a:rPr>
              <a:t>https://pmc.ncbi.nlm.nih.gov/articles/PMC3326906/</a:t>
            </a:r>
            <a:endParaRPr lang="en-US" dirty="0"/>
          </a:p>
          <a:p>
            <a:pPr marL="0" indent="0">
              <a:buNone/>
            </a:pPr>
            <a:endParaRPr lang="en-US" dirty="0"/>
          </a:p>
          <a:p>
            <a:pPr marL="0" indent="0">
              <a:buNone/>
            </a:pPr>
            <a:r>
              <a:rPr lang="en-US" dirty="0"/>
              <a:t>Data Management in Clinical Research: An Overview, NIH, 2012 Mar-Apr, </a:t>
            </a:r>
            <a:r>
              <a:rPr lang="en-US" dirty="0">
                <a:hlinkClick r:id="rId3"/>
              </a:rPr>
              <a:t>https://pmc.ncbi.nlm.nih.gov/articles/PMC3326906/</a:t>
            </a:r>
            <a:r>
              <a:rPr lang="en-US" dirty="0"/>
              <a:t>, Accessed 12 May 2025. </a:t>
            </a:r>
          </a:p>
          <a:p>
            <a:endParaRPr lang="en-US" dirty="0"/>
          </a:p>
          <a:p>
            <a:pPr marL="457200" lvl="1" indent="0">
              <a:buNone/>
            </a:pPr>
            <a:endParaRPr lang="en-US" dirty="0"/>
          </a:p>
        </p:txBody>
      </p:sp>
    </p:spTree>
    <p:extLst>
      <p:ext uri="{BB962C8B-B14F-4D97-AF65-F5344CB8AC3E}">
        <p14:creationId xmlns:p14="http://schemas.microsoft.com/office/powerpoint/2010/main" val="92584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BE635-8201-C7A3-F8CD-F59C22F4FB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5C44C-022D-6FB2-651E-E0CEC621A6D9}"/>
              </a:ext>
            </a:extLst>
          </p:cNvPr>
          <p:cNvSpPr>
            <a:spLocks noGrp="1"/>
          </p:cNvSpPr>
          <p:nvPr>
            <p:ph type="title"/>
          </p:nvPr>
        </p:nvSpPr>
        <p:spPr>
          <a:xfrm>
            <a:off x="322730" y="14381"/>
            <a:ext cx="8498540" cy="1200329"/>
          </a:xfrm>
        </p:spPr>
        <p:txBody>
          <a:bodyPr/>
          <a:lstStyle/>
          <a:p>
            <a:r>
              <a:rPr lang="en-US" dirty="0"/>
              <a:t>THR Requirements for Publishing/Sharing Data</a:t>
            </a:r>
          </a:p>
        </p:txBody>
      </p:sp>
      <p:pic>
        <p:nvPicPr>
          <p:cNvPr id="6" name="Content Placeholder 5">
            <a:extLst>
              <a:ext uri="{FF2B5EF4-FFF2-40B4-BE49-F238E27FC236}">
                <a16:creationId xmlns:a16="http://schemas.microsoft.com/office/drawing/2014/main" id="{5C050343-A573-1054-1420-6D48E332CBBE}"/>
              </a:ext>
            </a:extLst>
          </p:cNvPr>
          <p:cNvPicPr>
            <a:picLocks noGrp="1" noChangeAspect="1"/>
          </p:cNvPicPr>
          <p:nvPr>
            <p:ph idx="1"/>
          </p:nvPr>
        </p:nvPicPr>
        <p:blipFill>
          <a:blip r:embed="rId2"/>
          <a:stretch>
            <a:fillRect/>
          </a:stretch>
        </p:blipFill>
        <p:spPr>
          <a:xfrm>
            <a:off x="2419780" y="1419225"/>
            <a:ext cx="4304441" cy="4176713"/>
          </a:xfrm>
        </p:spPr>
      </p:pic>
      <p:sp>
        <p:nvSpPr>
          <p:cNvPr id="4" name="Slide Number Placeholder 3">
            <a:extLst>
              <a:ext uri="{FF2B5EF4-FFF2-40B4-BE49-F238E27FC236}">
                <a16:creationId xmlns:a16="http://schemas.microsoft.com/office/drawing/2014/main" id="{EF7359B3-FDC9-4FDB-3FC4-98C2A835D870}"/>
              </a:ext>
            </a:extLst>
          </p:cNvPr>
          <p:cNvSpPr>
            <a:spLocks noGrp="1"/>
          </p:cNvSpPr>
          <p:nvPr>
            <p:ph type="sldNum" sz="quarter" idx="12"/>
          </p:nvPr>
        </p:nvSpPr>
        <p:spPr/>
        <p:txBody>
          <a:bodyPr/>
          <a:lstStyle/>
          <a:p>
            <a:fld id="{BCBF9873-87BF-3E40-B65C-4328474BB062}" type="slidenum">
              <a:rPr lang="en-US" smtClean="0"/>
              <a:pPr/>
              <a:t>8</a:t>
            </a:fld>
            <a:endParaRPr lang="en-US"/>
          </a:p>
        </p:txBody>
      </p:sp>
    </p:spTree>
    <p:extLst>
      <p:ext uri="{BB962C8B-B14F-4D97-AF65-F5344CB8AC3E}">
        <p14:creationId xmlns:p14="http://schemas.microsoft.com/office/powerpoint/2010/main" val="34441412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03D2-6C34-859A-05E6-5BBCC9E7E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056069-EF68-366F-EF8E-BAD540A453EF}"/>
              </a:ext>
            </a:extLst>
          </p:cNvPr>
          <p:cNvSpPr>
            <a:spLocks noGrp="1"/>
          </p:cNvSpPr>
          <p:nvPr>
            <p:ph type="title"/>
          </p:nvPr>
        </p:nvSpPr>
        <p:spPr>
          <a:xfrm>
            <a:off x="322730" y="291380"/>
            <a:ext cx="8498540" cy="646331"/>
          </a:xfrm>
        </p:spPr>
        <p:txBody>
          <a:bodyPr/>
          <a:lstStyle/>
          <a:p>
            <a:r>
              <a:rPr lang="en-US" dirty="0"/>
              <a:t>Research Data Requests</a:t>
            </a:r>
          </a:p>
        </p:txBody>
      </p:sp>
      <p:sp>
        <p:nvSpPr>
          <p:cNvPr id="4" name="Slide Number Placeholder 3">
            <a:extLst>
              <a:ext uri="{FF2B5EF4-FFF2-40B4-BE49-F238E27FC236}">
                <a16:creationId xmlns:a16="http://schemas.microsoft.com/office/drawing/2014/main" id="{2487A2DE-8BC1-6725-3BAC-743A2E43FE93}"/>
              </a:ext>
            </a:extLst>
          </p:cNvPr>
          <p:cNvSpPr>
            <a:spLocks noGrp="1"/>
          </p:cNvSpPr>
          <p:nvPr>
            <p:ph type="sldNum" sz="quarter" idx="12"/>
          </p:nvPr>
        </p:nvSpPr>
        <p:spPr/>
        <p:txBody>
          <a:bodyPr/>
          <a:lstStyle/>
          <a:p>
            <a:fld id="{BCBF9873-87BF-3E40-B65C-4328474BB062}" type="slidenum">
              <a:rPr lang="en-US" smtClean="0"/>
              <a:pPr/>
              <a:t>9</a:t>
            </a:fld>
            <a:endParaRPr lang="en-US"/>
          </a:p>
        </p:txBody>
      </p:sp>
      <p:sp>
        <p:nvSpPr>
          <p:cNvPr id="5" name="Content Placeholder 4">
            <a:extLst>
              <a:ext uri="{FF2B5EF4-FFF2-40B4-BE49-F238E27FC236}">
                <a16:creationId xmlns:a16="http://schemas.microsoft.com/office/drawing/2014/main" id="{15717883-DCDA-0C28-F7E0-920D747B1D36}"/>
              </a:ext>
            </a:extLst>
          </p:cNvPr>
          <p:cNvSpPr>
            <a:spLocks noGrp="1"/>
          </p:cNvSpPr>
          <p:nvPr>
            <p:ph idx="1"/>
          </p:nvPr>
        </p:nvSpPr>
        <p:spPr/>
        <p:txBody>
          <a:bodyPr/>
          <a:lstStyle/>
          <a:p>
            <a:r>
              <a:rPr lang="en-US" b="0" i="0" dirty="0">
                <a:solidFill>
                  <a:srgbClr val="000000"/>
                </a:solidFill>
                <a:effectLst/>
                <a:latin typeface="+mn-lt"/>
              </a:rPr>
              <a:t>If you need the THR Data Analytics team to assist with data pulls from the THR electronic medical records, please contact </a:t>
            </a:r>
            <a:r>
              <a:rPr lang="en-US" b="1" i="0" u="none" strike="noStrike" dirty="0">
                <a:solidFill>
                  <a:srgbClr val="003798"/>
                </a:solidFill>
                <a:effectLst/>
                <a:latin typeface="+mn-lt"/>
                <a:hlinkClick r:id="rId2"/>
              </a:rPr>
              <a:t>Research Administration</a:t>
            </a:r>
            <a:endParaRPr lang="en-US" b="1" i="0" u="none" strike="noStrike" dirty="0">
              <a:solidFill>
                <a:srgbClr val="003798"/>
              </a:solidFill>
              <a:effectLst/>
              <a:latin typeface="+mn-lt"/>
            </a:endParaRPr>
          </a:p>
          <a:p>
            <a:endParaRPr lang="en-US" b="0" i="0" dirty="0">
              <a:solidFill>
                <a:srgbClr val="000000"/>
              </a:solidFill>
              <a:effectLst/>
              <a:latin typeface="inherit"/>
            </a:endParaRPr>
          </a:p>
          <a:p>
            <a:endParaRPr lang="en-US" dirty="0"/>
          </a:p>
        </p:txBody>
      </p:sp>
      <p:pic>
        <p:nvPicPr>
          <p:cNvPr id="8" name="Graphic 7" descr="Remote learning language with solid fill">
            <a:extLst>
              <a:ext uri="{FF2B5EF4-FFF2-40B4-BE49-F238E27FC236}">
                <a16:creationId xmlns:a16="http://schemas.microsoft.com/office/drawing/2014/main" id="{35DC0D4F-0514-2CAC-655D-6761DBF24E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52153" y="3998068"/>
            <a:ext cx="1566153" cy="1215958"/>
          </a:xfrm>
          <a:prstGeom prst="rect">
            <a:avLst/>
          </a:prstGeom>
        </p:spPr>
      </p:pic>
    </p:spTree>
    <p:extLst>
      <p:ext uri="{BB962C8B-B14F-4D97-AF65-F5344CB8AC3E}">
        <p14:creationId xmlns:p14="http://schemas.microsoft.com/office/powerpoint/2010/main" val="2011719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TH Green">
      <a:srgbClr val="009543"/>
    </a:custClr>
    <a:custClr name="TH Blue">
      <a:srgbClr val="003798"/>
    </a:custClr>
    <a:custClr name="Lime">
      <a:srgbClr val="54B948"/>
    </a:custClr>
    <a:custClr name="Soft Blue">
      <a:srgbClr val="0077C8"/>
    </a:custClr>
    <a:custClr name="Orange">
      <a:srgbClr val="FF8200"/>
    </a:custClr>
    <a:custClr name="Bright Blue">
      <a:srgbClr val="00A9CE"/>
    </a:custClr>
    <a:custClr name="Gold">
      <a:srgbClr val="FFB81C"/>
    </a:custClr>
    <a:custClr name="Pink">
      <a:srgbClr val="E31C79"/>
    </a:custClr>
    <a:custClr name="Teal">
      <a:srgbClr val="00A499"/>
    </a:custClr>
  </a:custClrLst>
  <a:extLst>
    <a:ext uri="{05A4C25C-085E-4340-85A3-A5531E510DB2}">
      <thm15:themeFamily xmlns:thm15="http://schemas.microsoft.com/office/thememl/2012/main" name="Office Theme" id="{ADE180AC-3316-4407-B8C4-4B334DD8A025}" vid="{D8669E36-48A3-4AAE-981E-AD86EF1687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G_Data_x0020_Type xmlns="d11e29a7-46c2-446a-b486-57ed413a83ca">None</CG_Data_x0020_Type>
    <CG_Criticality xmlns="d11e29a7-46c2-446a-b486-57ed413a83ca">None</CG_Criticality>
    <CG_Classification xmlns="d11e29a7-46c2-446a-b486-57ed413a83ca">Confidential</CG_Classificati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F47B0994CF4774690C7DCA3829C9A37" ma:contentTypeVersion="20" ma:contentTypeDescription="Create a new document." ma:contentTypeScope="" ma:versionID="5e1260a08aeb3512dc443087f896e643">
  <xsd:schema xmlns:xsd="http://www.w3.org/2001/XMLSchema" xmlns:xs="http://www.w3.org/2001/XMLSchema" xmlns:p="http://schemas.microsoft.com/office/2006/metadata/properties" xmlns:ns2="ec2f4b92-435f-4ea9-a6a4-60251e1e104b" xmlns:ns3="53fe7c45-93dd-4d09-b96e-6e98fe245a46" xmlns:ns4="d11e29a7-46c2-446a-b486-57ed413a83ca" targetNamespace="http://schemas.microsoft.com/office/2006/metadata/properties" ma:root="true" ma:fieldsID="c5eedaad5c1eae0084a2a981439a412d" ns2:_="" ns3:_="" ns4:_="">
    <xsd:import namespace="ec2f4b92-435f-4ea9-a6a4-60251e1e104b"/>
    <xsd:import namespace="53fe7c45-93dd-4d09-b96e-6e98fe245a46"/>
    <xsd:import namespace="d11e29a7-46c2-446a-b486-57ed413a83ca"/>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EventHashCode" minOccurs="0"/>
                <xsd:element ref="ns4:MediaServiceGenerationTime" minOccurs="0"/>
                <xsd:element ref="ns4:CG_Data_x0020_Type" minOccurs="0"/>
                <xsd:element ref="ns4:CG_Classification" minOccurs="0"/>
                <xsd:element ref="ns4:CG_Critical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2f4b92-435f-4ea9-a6a4-60251e1e104b"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3fe7c45-93dd-4d09-b96e-6e98fe245a46"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d11e29a7-46c2-446a-b486-57ed413a83ca"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internalName="MediaServiceAutoTags"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CG_Data_x0020_Type" ma:index="19" nillable="true" ma:displayName="CG_Data Type" ma:internalName="CG_Data_x0020_Type">
      <xsd:simpleType>
        <xsd:restriction base="dms:Text"/>
      </xsd:simpleType>
    </xsd:element>
    <xsd:element name="CG_Classification" ma:index="20" nillable="true" ma:displayName="CG_Classification" ma:internalName="CG_Classification">
      <xsd:simpleType>
        <xsd:restriction base="dms:Text"/>
      </xsd:simpleType>
    </xsd:element>
    <xsd:element name="CG_Criticality" ma:index="21" nillable="true" ma:displayName="CG_Criticality" ma:internalName="CG_Criticalit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8BF0835-F7D3-4579-8809-9A32A2B3D355}">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d11e29a7-46c2-446a-b486-57ed413a83ca"/>
    <ds:schemaRef ds:uri="http://schemas.microsoft.com/office/infopath/2007/PartnerControls"/>
    <ds:schemaRef ds:uri="ec2f4b92-435f-4ea9-a6a4-60251e1e104b"/>
    <ds:schemaRef ds:uri="53fe7c45-93dd-4d09-b96e-6e98fe245a46"/>
    <ds:schemaRef ds:uri="http://www.w3.org/XML/1998/namespace"/>
    <ds:schemaRef ds:uri="http://purl.org/dc/dcmitype/"/>
  </ds:schemaRefs>
</ds:datastoreItem>
</file>

<file path=customXml/itemProps2.xml><?xml version="1.0" encoding="utf-8"?>
<ds:datastoreItem xmlns:ds="http://schemas.openxmlformats.org/officeDocument/2006/customXml" ds:itemID="{D949B1A7-E18C-41A5-A4F1-A9F770E148A5}">
  <ds:schemaRefs>
    <ds:schemaRef ds:uri="http://schemas.microsoft.com/sharepoint/v3/contenttype/forms"/>
  </ds:schemaRefs>
</ds:datastoreItem>
</file>

<file path=customXml/itemProps3.xml><?xml version="1.0" encoding="utf-8"?>
<ds:datastoreItem xmlns:ds="http://schemas.openxmlformats.org/officeDocument/2006/customXml" ds:itemID="{B1ACE934-B9C9-4917-813B-053B8BB6DB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2f4b92-435f-4ea9-a6a4-60251e1e104b"/>
    <ds:schemaRef ds:uri="53fe7c45-93dd-4d09-b96e-6e98fe245a46"/>
    <ds:schemaRef ds:uri="d11e29a7-46c2-446a-b486-57ed413a83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251</TotalTime>
  <Words>759</Words>
  <Application>Microsoft Office PowerPoint</Application>
  <PresentationFormat>On-screen Show (4:3)</PresentationFormat>
  <Paragraphs>56</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inherit</vt:lpstr>
      <vt:lpstr>Office Theme</vt:lpstr>
      <vt:lpstr>Data Management &amp; Analysis</vt:lpstr>
      <vt:lpstr>PowerPoint Presentation</vt:lpstr>
      <vt:lpstr>Data Management </vt:lpstr>
      <vt:lpstr>Data Analysis </vt:lpstr>
      <vt:lpstr>Why is Data Management &amp; Analysis Important? </vt:lpstr>
      <vt:lpstr>Examples of Data Management Tools: </vt:lpstr>
      <vt:lpstr>Regulations, Guidelines, and Standards</vt:lpstr>
      <vt:lpstr>THR Requirements for Publishing/Sharing Data</vt:lpstr>
      <vt:lpstr>Research Data Requests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Cardiac Health Lecture Series</dc:title>
  <dc:creator>Alex</dc:creator>
  <cp:lastModifiedBy>Cantrell, Carrie</cp:lastModifiedBy>
  <cp:revision>52</cp:revision>
  <dcterms:created xsi:type="dcterms:W3CDTF">2015-06-19T19:03:17Z</dcterms:created>
  <dcterms:modified xsi:type="dcterms:W3CDTF">2025-08-07T16:40:40Z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0x0101004F47B0994CF4774690C7DCA3829C9A37</vt:lpwstr>
  </property>
</Properties>
</file>